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9" r:id="rId14"/>
  </p:sldIdLst>
  <p:sldSz cx="12192000" cy="6858000"/>
  <p:notesSz cx="12192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olanda Olivares" initials="" lastIdx="2" clrIdx="0"/>
  <p:cmAuthor id="1" name="Yolanda Olivares" initials="YO" lastIdx="1" clrIdx="1">
    <p:extLst>
      <p:ext uri="{19B8F6BF-5375-455C-9EA6-DF929625EA0E}">
        <p15:presenceInfo xmlns:p15="http://schemas.microsoft.com/office/powerpoint/2012/main" xmlns="" userId="8a41ce022b06d9c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6BB896-1D55-4550-94DA-AB7D80ACB2F5}" v="139" dt="2023-10-08T11:39:54.970"/>
    <p1510:client id="{5C0E979D-BF5D-47B4-8706-8E148ABB3CA3}" v="66" dt="2023-10-07T12:29:04.897"/>
    <p1510:client id="{647AA1B7-B558-46EE-A68C-497F336BE2CD}" v="154" dt="2023-11-17T08:47:56.235"/>
    <p1510:client id="{9AC3D6C8-B458-494A-8794-9257880A3955}" v="37" dt="2023-10-08T18:57:48.403"/>
    <p1510:client id="{C83B82AA-5C25-4E56-A4CF-2EB3936FE56A}" v="324" dt="2023-10-08T18:30:07.196"/>
    <p1510:client id="{D7C3C1A0-F548-42B9-841E-ECB501EE95F5}" v="210" dt="2023-11-16T21:01:13.005"/>
    <p1510:client id="{F8AE922D-7B95-4D87-99DF-32EFE33E680E}" v="61" dt="2024-01-08T21:05:17.3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718" autoAdjust="0"/>
  </p:normalViewPr>
  <p:slideViewPr>
    <p:cSldViewPr snapToGrid="0">
      <p:cViewPr>
        <p:scale>
          <a:sx n="70" d="100"/>
          <a:sy n="70" d="100"/>
        </p:scale>
        <p:origin x="792" y="-86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10-05T20:26:33.214" idx="1">
    <p:pos x="2352" y="2170"/>
    <p:text>esto no puede ser jajaaj, a mí me salen estos porcentajes. 
Si a ti te salen otros, lo cambio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10-05T21:15:07.523" idx="2">
    <p:pos x="2832" y="768"/>
    <p:text>esto tampoco puede ser jajajaj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1-08T12:31:31.829" idx="1">
    <p:pos x="6755" y="2562"/>
    <p:text>este gráfico está repetido, creo
</p:text>
    <p:extLst>
      <p:ext uri="{C676402C-5697-4E1C-873F-D02D1690AC5C}">
        <p15:threadingInfo xmlns:p15="http://schemas.microsoft.com/office/powerpoint/2012/main" xmlns="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70276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obj">
  <p:cSld name="OBJECT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0" y="762000"/>
            <a:ext cx="9144000" cy="5334000"/>
          </a:xfrm>
          <a:custGeom>
            <a:avLst/>
            <a:gdLst/>
            <a:ahLst/>
            <a:cxnLst/>
            <a:rect l="l" t="t" r="r" b="b"/>
            <a:pathLst>
              <a:path w="9144000" h="5334000" extrusionOk="0">
                <a:moveTo>
                  <a:pt x="9140952" y="5334000"/>
                </a:moveTo>
                <a:lnTo>
                  <a:pt x="0" y="5334000"/>
                </a:lnTo>
                <a:lnTo>
                  <a:pt x="0" y="0"/>
                </a:lnTo>
                <a:lnTo>
                  <a:pt x="9140952" y="0"/>
                </a:lnTo>
                <a:lnTo>
                  <a:pt x="9140952" y="5334000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9270479" y="762012"/>
            <a:ext cx="2921635" cy="5334000"/>
          </a:xfrm>
          <a:custGeom>
            <a:avLst/>
            <a:gdLst/>
            <a:ahLst/>
            <a:cxnLst/>
            <a:rect l="l" t="t" r="r" b="b"/>
            <a:pathLst>
              <a:path w="2921634" h="5334000" extrusionOk="0">
                <a:moveTo>
                  <a:pt x="2921508" y="0"/>
                </a:moveTo>
                <a:lnTo>
                  <a:pt x="0" y="0"/>
                </a:lnTo>
                <a:lnTo>
                  <a:pt x="0" y="5334000"/>
                </a:lnTo>
                <a:lnTo>
                  <a:pt x="2921508" y="5334000"/>
                </a:lnTo>
                <a:lnTo>
                  <a:pt x="292150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4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1267" y="1903475"/>
            <a:ext cx="3570731" cy="326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16339" y="2098547"/>
            <a:ext cx="3371849" cy="269557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439546" y="2256093"/>
            <a:ext cx="9312907" cy="12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 sz="18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0" y="758952"/>
            <a:ext cx="3448050" cy="5334000"/>
          </a:xfrm>
          <a:custGeom>
            <a:avLst/>
            <a:gdLst/>
            <a:ahLst/>
            <a:cxnLst/>
            <a:rect l="l" t="t" r="r" b="b"/>
            <a:pathLst>
              <a:path w="3448050" h="5334000" extrusionOk="0">
                <a:moveTo>
                  <a:pt x="3444240" y="5330952"/>
                </a:moveTo>
                <a:lnTo>
                  <a:pt x="0" y="5330952"/>
                </a:lnTo>
                <a:lnTo>
                  <a:pt x="0" y="0"/>
                </a:lnTo>
                <a:lnTo>
                  <a:pt x="3444240" y="0"/>
                </a:lnTo>
                <a:lnTo>
                  <a:pt x="3444240" y="5330952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3747311" y="649916"/>
            <a:ext cx="7665084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3747311" y="649916"/>
            <a:ext cx="7665084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3747311" y="1373816"/>
            <a:ext cx="7665084" cy="473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0" y="762000"/>
            <a:ext cx="9144000" cy="5334000"/>
          </a:xfrm>
          <a:custGeom>
            <a:avLst/>
            <a:gdLst/>
            <a:ahLst/>
            <a:cxnLst/>
            <a:rect l="l" t="t" r="r" b="b"/>
            <a:pathLst>
              <a:path w="9144000" h="5334000" extrusionOk="0">
                <a:moveTo>
                  <a:pt x="9140952" y="5334000"/>
                </a:moveTo>
                <a:lnTo>
                  <a:pt x="0" y="5334000"/>
                </a:lnTo>
                <a:lnTo>
                  <a:pt x="0" y="0"/>
                </a:lnTo>
                <a:lnTo>
                  <a:pt x="9140952" y="0"/>
                </a:lnTo>
                <a:lnTo>
                  <a:pt x="9140952" y="5334000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9270479" y="762012"/>
            <a:ext cx="2921635" cy="5334000"/>
          </a:xfrm>
          <a:custGeom>
            <a:avLst/>
            <a:gdLst/>
            <a:ahLst/>
            <a:cxnLst/>
            <a:rect l="l" t="t" r="r" b="b"/>
            <a:pathLst>
              <a:path w="2921634" h="5334000" extrusionOk="0">
                <a:moveTo>
                  <a:pt x="2921508" y="0"/>
                </a:moveTo>
                <a:lnTo>
                  <a:pt x="0" y="0"/>
                </a:lnTo>
                <a:lnTo>
                  <a:pt x="0" y="5334000"/>
                </a:lnTo>
                <a:lnTo>
                  <a:pt x="2921508" y="5334000"/>
                </a:lnTo>
                <a:lnTo>
                  <a:pt x="292150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59779" y="368808"/>
            <a:ext cx="6219824" cy="491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2118" y="653796"/>
            <a:ext cx="5648324" cy="434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7972" y="1037844"/>
            <a:ext cx="4857749" cy="470534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4708116" y="4935325"/>
            <a:ext cx="0" cy="1019175"/>
          </a:xfrm>
          <a:custGeom>
            <a:avLst/>
            <a:gdLst/>
            <a:ahLst/>
            <a:cxnLst/>
            <a:rect l="l" t="t" r="r" b="b"/>
            <a:pathLst>
              <a:path w="120000" h="1019175" extrusionOk="0">
                <a:moveTo>
                  <a:pt x="0" y="0"/>
                </a:moveTo>
                <a:lnTo>
                  <a:pt x="0" y="1019125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4708116" y="4324764"/>
            <a:ext cx="0" cy="203835"/>
          </a:xfrm>
          <a:custGeom>
            <a:avLst/>
            <a:gdLst/>
            <a:ahLst/>
            <a:cxnLst/>
            <a:rect l="l" t="t" r="r" b="b"/>
            <a:pathLst>
              <a:path w="120000" h="203835" extrusionOk="0">
                <a:moveTo>
                  <a:pt x="0" y="0"/>
                </a:moveTo>
                <a:lnTo>
                  <a:pt x="0" y="20352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5604035" y="4935325"/>
            <a:ext cx="0" cy="1019175"/>
          </a:xfrm>
          <a:custGeom>
            <a:avLst/>
            <a:gdLst/>
            <a:ahLst/>
            <a:cxnLst/>
            <a:rect l="l" t="t" r="r" b="b"/>
            <a:pathLst>
              <a:path w="120000" h="1019175" extrusionOk="0">
                <a:moveTo>
                  <a:pt x="0" y="0"/>
                </a:moveTo>
                <a:lnTo>
                  <a:pt x="0" y="1019125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6"/>
          <p:cNvSpPr/>
          <p:nvPr/>
        </p:nvSpPr>
        <p:spPr>
          <a:xfrm>
            <a:off x="5604035" y="4324764"/>
            <a:ext cx="0" cy="203835"/>
          </a:xfrm>
          <a:custGeom>
            <a:avLst/>
            <a:gdLst/>
            <a:ahLst/>
            <a:cxnLst/>
            <a:rect l="l" t="t" r="r" b="b"/>
            <a:pathLst>
              <a:path w="120000" h="203835" extrusionOk="0">
                <a:moveTo>
                  <a:pt x="0" y="0"/>
                </a:moveTo>
                <a:lnTo>
                  <a:pt x="0" y="20352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6"/>
          <p:cNvSpPr/>
          <p:nvPr/>
        </p:nvSpPr>
        <p:spPr>
          <a:xfrm>
            <a:off x="6499954" y="4935325"/>
            <a:ext cx="0" cy="1019175"/>
          </a:xfrm>
          <a:custGeom>
            <a:avLst/>
            <a:gdLst/>
            <a:ahLst/>
            <a:cxnLst/>
            <a:rect l="l" t="t" r="r" b="b"/>
            <a:pathLst>
              <a:path w="120000" h="1019175" extrusionOk="0">
                <a:moveTo>
                  <a:pt x="0" y="0"/>
                </a:moveTo>
                <a:lnTo>
                  <a:pt x="0" y="1019125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6499954" y="4324764"/>
            <a:ext cx="0" cy="203835"/>
          </a:xfrm>
          <a:custGeom>
            <a:avLst/>
            <a:gdLst/>
            <a:ahLst/>
            <a:cxnLst/>
            <a:rect l="l" t="t" r="r" b="b"/>
            <a:pathLst>
              <a:path w="120000" h="203835" extrusionOk="0">
                <a:moveTo>
                  <a:pt x="0" y="0"/>
                </a:moveTo>
                <a:lnTo>
                  <a:pt x="0" y="20352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7395873" y="4324764"/>
            <a:ext cx="0" cy="1630045"/>
          </a:xfrm>
          <a:custGeom>
            <a:avLst/>
            <a:gdLst/>
            <a:ahLst/>
            <a:cxnLst/>
            <a:rect l="l" t="t" r="r" b="b"/>
            <a:pathLst>
              <a:path w="120000" h="1630045" extrusionOk="0">
                <a:moveTo>
                  <a:pt x="0" y="0"/>
                </a:moveTo>
                <a:lnTo>
                  <a:pt x="0" y="1629686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4708116" y="4935325"/>
            <a:ext cx="0" cy="1019175"/>
          </a:xfrm>
          <a:custGeom>
            <a:avLst/>
            <a:gdLst/>
            <a:ahLst/>
            <a:cxnLst/>
            <a:rect l="l" t="t" r="r" b="b"/>
            <a:pathLst>
              <a:path w="120000" h="1019175" extrusionOk="0">
                <a:moveTo>
                  <a:pt x="0" y="0"/>
                </a:moveTo>
                <a:lnTo>
                  <a:pt x="0" y="1019125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4708116" y="4324764"/>
            <a:ext cx="0" cy="203835"/>
          </a:xfrm>
          <a:custGeom>
            <a:avLst/>
            <a:gdLst/>
            <a:ahLst/>
            <a:cxnLst/>
            <a:rect l="l" t="t" r="r" b="b"/>
            <a:pathLst>
              <a:path w="120000" h="203835" extrusionOk="0">
                <a:moveTo>
                  <a:pt x="0" y="0"/>
                </a:moveTo>
                <a:lnTo>
                  <a:pt x="0" y="20352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6"/>
          <p:cNvSpPr/>
          <p:nvPr/>
        </p:nvSpPr>
        <p:spPr>
          <a:xfrm>
            <a:off x="5604035" y="4935325"/>
            <a:ext cx="0" cy="1019175"/>
          </a:xfrm>
          <a:custGeom>
            <a:avLst/>
            <a:gdLst/>
            <a:ahLst/>
            <a:cxnLst/>
            <a:rect l="l" t="t" r="r" b="b"/>
            <a:pathLst>
              <a:path w="120000" h="1019175" extrusionOk="0">
                <a:moveTo>
                  <a:pt x="0" y="0"/>
                </a:moveTo>
                <a:lnTo>
                  <a:pt x="0" y="1019125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6"/>
          <p:cNvSpPr/>
          <p:nvPr/>
        </p:nvSpPr>
        <p:spPr>
          <a:xfrm>
            <a:off x="5604035" y="4324764"/>
            <a:ext cx="0" cy="203835"/>
          </a:xfrm>
          <a:custGeom>
            <a:avLst/>
            <a:gdLst/>
            <a:ahLst/>
            <a:cxnLst/>
            <a:rect l="l" t="t" r="r" b="b"/>
            <a:pathLst>
              <a:path w="120000" h="203835" extrusionOk="0">
                <a:moveTo>
                  <a:pt x="0" y="0"/>
                </a:moveTo>
                <a:lnTo>
                  <a:pt x="0" y="20352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6"/>
          <p:cNvSpPr/>
          <p:nvPr/>
        </p:nvSpPr>
        <p:spPr>
          <a:xfrm>
            <a:off x="6499954" y="4935325"/>
            <a:ext cx="0" cy="1019175"/>
          </a:xfrm>
          <a:custGeom>
            <a:avLst/>
            <a:gdLst/>
            <a:ahLst/>
            <a:cxnLst/>
            <a:rect l="l" t="t" r="r" b="b"/>
            <a:pathLst>
              <a:path w="120000" h="1019175" extrusionOk="0">
                <a:moveTo>
                  <a:pt x="0" y="0"/>
                </a:moveTo>
                <a:lnTo>
                  <a:pt x="0" y="1019125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6"/>
          <p:cNvSpPr/>
          <p:nvPr/>
        </p:nvSpPr>
        <p:spPr>
          <a:xfrm>
            <a:off x="6499954" y="4324764"/>
            <a:ext cx="0" cy="203835"/>
          </a:xfrm>
          <a:custGeom>
            <a:avLst/>
            <a:gdLst/>
            <a:ahLst/>
            <a:cxnLst/>
            <a:rect l="l" t="t" r="r" b="b"/>
            <a:pathLst>
              <a:path w="120000" h="203835" extrusionOk="0">
                <a:moveTo>
                  <a:pt x="0" y="0"/>
                </a:moveTo>
                <a:lnTo>
                  <a:pt x="0" y="20352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6"/>
          <p:cNvSpPr/>
          <p:nvPr/>
        </p:nvSpPr>
        <p:spPr>
          <a:xfrm>
            <a:off x="7395873" y="4324764"/>
            <a:ext cx="0" cy="1630045"/>
          </a:xfrm>
          <a:custGeom>
            <a:avLst/>
            <a:gdLst/>
            <a:ahLst/>
            <a:cxnLst/>
            <a:rect l="l" t="t" r="r" b="b"/>
            <a:pathLst>
              <a:path w="120000" h="1630045" extrusionOk="0">
                <a:moveTo>
                  <a:pt x="0" y="0"/>
                </a:moveTo>
                <a:lnTo>
                  <a:pt x="0" y="1629686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6"/>
          <p:cNvSpPr/>
          <p:nvPr/>
        </p:nvSpPr>
        <p:spPr>
          <a:xfrm>
            <a:off x="3812959" y="4528285"/>
            <a:ext cx="2866390" cy="407034"/>
          </a:xfrm>
          <a:custGeom>
            <a:avLst/>
            <a:gdLst/>
            <a:ahLst/>
            <a:cxnLst/>
            <a:rect l="l" t="t" r="r" b="b"/>
            <a:pathLst>
              <a:path w="2866390" h="407035" extrusionOk="0">
                <a:moveTo>
                  <a:pt x="2866027" y="407040"/>
                </a:moveTo>
                <a:lnTo>
                  <a:pt x="0" y="407040"/>
                </a:lnTo>
                <a:lnTo>
                  <a:pt x="0" y="0"/>
                </a:lnTo>
                <a:lnTo>
                  <a:pt x="2866027" y="0"/>
                </a:lnTo>
                <a:lnTo>
                  <a:pt x="2866027" y="407040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3812959" y="4528285"/>
            <a:ext cx="2866390" cy="407034"/>
          </a:xfrm>
          <a:custGeom>
            <a:avLst/>
            <a:gdLst/>
            <a:ahLst/>
            <a:cxnLst/>
            <a:rect l="l" t="t" r="r" b="b"/>
            <a:pathLst>
              <a:path w="2866390" h="407035" extrusionOk="0">
                <a:moveTo>
                  <a:pt x="0" y="407040"/>
                </a:moveTo>
                <a:lnTo>
                  <a:pt x="2866027" y="407040"/>
                </a:lnTo>
                <a:lnTo>
                  <a:pt x="2866027" y="0"/>
                </a:lnTo>
                <a:lnTo>
                  <a:pt x="0" y="0"/>
                </a:lnTo>
                <a:lnTo>
                  <a:pt x="0" y="407040"/>
                </a:lnTo>
                <a:close/>
              </a:path>
              <a:path w="2866390" h="407035" extrusionOk="0">
                <a:moveTo>
                  <a:pt x="0" y="407040"/>
                </a:moveTo>
                <a:lnTo>
                  <a:pt x="2866027" y="407040"/>
                </a:lnTo>
                <a:lnTo>
                  <a:pt x="2866027" y="0"/>
                </a:lnTo>
                <a:lnTo>
                  <a:pt x="0" y="0"/>
                </a:lnTo>
                <a:lnTo>
                  <a:pt x="0" y="407040"/>
                </a:lnTo>
                <a:close/>
              </a:path>
            </a:pathLst>
          </a:custGeom>
          <a:noFill/>
          <a:ln w="198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3483084" y="3419214"/>
            <a:ext cx="4053204" cy="2675890"/>
          </a:xfrm>
          <a:custGeom>
            <a:avLst/>
            <a:gdLst/>
            <a:ahLst/>
            <a:cxnLst/>
            <a:rect l="l" t="t" r="r" b="b"/>
            <a:pathLst>
              <a:path w="4053204" h="2675890" extrusionOk="0">
                <a:moveTo>
                  <a:pt x="329112" y="2535236"/>
                </a:moveTo>
                <a:lnTo>
                  <a:pt x="329112" y="905550"/>
                </a:lnTo>
              </a:path>
              <a:path w="4053204" h="2675890" extrusionOk="0">
                <a:moveTo>
                  <a:pt x="329112" y="2535236"/>
                </a:moveTo>
                <a:lnTo>
                  <a:pt x="329112" y="905550"/>
                </a:lnTo>
              </a:path>
              <a:path w="4053204" h="2675890" extrusionOk="0">
                <a:moveTo>
                  <a:pt x="294068" y="2535236"/>
                </a:moveTo>
                <a:lnTo>
                  <a:pt x="329113" y="2535236"/>
                </a:lnTo>
              </a:path>
              <a:path w="4053204" h="2675890" extrusionOk="0">
                <a:moveTo>
                  <a:pt x="294068" y="1721155"/>
                </a:moveTo>
                <a:lnTo>
                  <a:pt x="329113" y="1721155"/>
                </a:lnTo>
              </a:path>
              <a:path w="4053204" h="2675890" extrusionOk="0">
                <a:moveTo>
                  <a:pt x="294068" y="905550"/>
                </a:moveTo>
                <a:lnTo>
                  <a:pt x="329113" y="905550"/>
                </a:lnTo>
              </a:path>
              <a:path w="4053204" h="2675890" extrusionOk="0">
                <a:moveTo>
                  <a:pt x="294068" y="2535236"/>
                </a:moveTo>
                <a:lnTo>
                  <a:pt x="329113" y="2535236"/>
                </a:lnTo>
              </a:path>
              <a:path w="4053204" h="2675890" extrusionOk="0">
                <a:moveTo>
                  <a:pt x="294068" y="1721155"/>
                </a:moveTo>
                <a:lnTo>
                  <a:pt x="329113" y="1721155"/>
                </a:lnTo>
              </a:path>
              <a:path w="4053204" h="2675890" extrusionOk="0">
                <a:moveTo>
                  <a:pt x="294068" y="905550"/>
                </a:moveTo>
                <a:lnTo>
                  <a:pt x="329113" y="905550"/>
                </a:lnTo>
              </a:path>
              <a:path w="4053204" h="2675890" extrusionOk="0">
                <a:moveTo>
                  <a:pt x="0" y="2675490"/>
                </a:moveTo>
                <a:lnTo>
                  <a:pt x="4052967" y="2675490"/>
                </a:lnTo>
                <a:lnTo>
                  <a:pt x="4052967" y="0"/>
                </a:lnTo>
                <a:lnTo>
                  <a:pt x="0" y="0"/>
                </a:lnTo>
                <a:lnTo>
                  <a:pt x="0" y="2675490"/>
                </a:lnTo>
                <a:close/>
              </a:path>
              <a:path w="4053204" h="2675890" extrusionOk="0">
                <a:moveTo>
                  <a:pt x="0" y="2675490"/>
                </a:moveTo>
                <a:lnTo>
                  <a:pt x="4052967" y="2675490"/>
                </a:lnTo>
                <a:lnTo>
                  <a:pt x="4052967" y="0"/>
                </a:lnTo>
                <a:lnTo>
                  <a:pt x="0" y="0"/>
                </a:lnTo>
                <a:lnTo>
                  <a:pt x="0" y="2675490"/>
                </a:lnTo>
                <a:close/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7395873" y="1496825"/>
            <a:ext cx="0" cy="1648460"/>
          </a:xfrm>
          <a:custGeom>
            <a:avLst/>
            <a:gdLst/>
            <a:ahLst/>
            <a:cxnLst/>
            <a:rect l="l" t="t" r="r" b="b"/>
            <a:pathLst>
              <a:path w="120000" h="1648460" extrusionOk="0">
                <a:moveTo>
                  <a:pt x="0" y="0"/>
                </a:moveTo>
                <a:lnTo>
                  <a:pt x="0" y="1647979"/>
                </a:lnTo>
              </a:path>
              <a:path w="120000" h="1648460" extrusionOk="0">
                <a:moveTo>
                  <a:pt x="0" y="0"/>
                </a:moveTo>
                <a:lnTo>
                  <a:pt x="0" y="1647979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3812959" y="2526622"/>
            <a:ext cx="2986405" cy="413384"/>
          </a:xfrm>
          <a:custGeom>
            <a:avLst/>
            <a:gdLst/>
            <a:ahLst/>
            <a:cxnLst/>
            <a:rect l="l" t="t" r="r" b="b"/>
            <a:pathLst>
              <a:path w="2986404" h="413385" extrusionOk="0">
                <a:moveTo>
                  <a:pt x="0" y="413138"/>
                </a:moveTo>
                <a:lnTo>
                  <a:pt x="2986396" y="413138"/>
                </a:lnTo>
                <a:lnTo>
                  <a:pt x="2986396" y="0"/>
                </a:lnTo>
                <a:lnTo>
                  <a:pt x="0" y="0"/>
                </a:lnTo>
                <a:lnTo>
                  <a:pt x="0" y="413138"/>
                </a:lnTo>
                <a:close/>
              </a:path>
              <a:path w="2986404" h="413385" extrusionOk="0">
                <a:moveTo>
                  <a:pt x="0" y="413138"/>
                </a:moveTo>
                <a:lnTo>
                  <a:pt x="2986396" y="413138"/>
                </a:lnTo>
                <a:lnTo>
                  <a:pt x="2986396" y="0"/>
                </a:lnTo>
                <a:lnTo>
                  <a:pt x="0" y="0"/>
                </a:lnTo>
                <a:lnTo>
                  <a:pt x="0" y="413138"/>
                </a:lnTo>
                <a:close/>
              </a:path>
            </a:pathLst>
          </a:custGeom>
          <a:noFill/>
          <a:ln w="198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3777153" y="314480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 h="120000" extrusionOk="0">
                <a:moveTo>
                  <a:pt x="0" y="0"/>
                </a:moveTo>
                <a:lnTo>
                  <a:pt x="35044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3777153" y="232157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 h="120000" extrusionOk="0">
                <a:moveTo>
                  <a:pt x="0" y="0"/>
                </a:moveTo>
                <a:lnTo>
                  <a:pt x="35044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3777153" y="149682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 h="120000" extrusionOk="0">
                <a:moveTo>
                  <a:pt x="0" y="0"/>
                </a:moveTo>
                <a:lnTo>
                  <a:pt x="35044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6"/>
          <p:cNvSpPr/>
          <p:nvPr/>
        </p:nvSpPr>
        <p:spPr>
          <a:xfrm>
            <a:off x="3777153" y="314480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 h="120000" extrusionOk="0">
                <a:moveTo>
                  <a:pt x="0" y="0"/>
                </a:moveTo>
                <a:lnTo>
                  <a:pt x="35044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6"/>
          <p:cNvSpPr/>
          <p:nvPr/>
        </p:nvSpPr>
        <p:spPr>
          <a:xfrm>
            <a:off x="3777153" y="232157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 h="120000" extrusionOk="0">
                <a:moveTo>
                  <a:pt x="0" y="0"/>
                </a:moveTo>
                <a:lnTo>
                  <a:pt x="35044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6"/>
          <p:cNvSpPr/>
          <p:nvPr/>
        </p:nvSpPr>
        <p:spPr>
          <a:xfrm>
            <a:off x="3483084" y="809277"/>
            <a:ext cx="4053204" cy="2475865"/>
          </a:xfrm>
          <a:custGeom>
            <a:avLst/>
            <a:gdLst/>
            <a:ahLst/>
            <a:cxnLst/>
            <a:rect l="l" t="t" r="r" b="b"/>
            <a:pathLst>
              <a:path w="4053204" h="2475865" extrusionOk="0">
                <a:moveTo>
                  <a:pt x="294068" y="687547"/>
                </a:moveTo>
                <a:lnTo>
                  <a:pt x="329113" y="687547"/>
                </a:lnTo>
              </a:path>
              <a:path w="4053204" h="2475865" extrusionOk="0">
                <a:moveTo>
                  <a:pt x="0" y="2475781"/>
                </a:moveTo>
                <a:lnTo>
                  <a:pt x="4052967" y="2475781"/>
                </a:lnTo>
                <a:lnTo>
                  <a:pt x="4052967" y="0"/>
                </a:lnTo>
                <a:lnTo>
                  <a:pt x="0" y="0"/>
                </a:lnTo>
                <a:lnTo>
                  <a:pt x="0" y="2475781"/>
                </a:lnTo>
                <a:close/>
              </a:path>
              <a:path w="4053204" h="2475865" extrusionOk="0">
                <a:moveTo>
                  <a:pt x="0" y="2475781"/>
                </a:moveTo>
                <a:lnTo>
                  <a:pt x="4052967" y="2475781"/>
                </a:lnTo>
                <a:lnTo>
                  <a:pt x="4052967" y="0"/>
                </a:lnTo>
                <a:lnTo>
                  <a:pt x="0" y="0"/>
                </a:lnTo>
                <a:lnTo>
                  <a:pt x="0" y="2475781"/>
                </a:lnTo>
                <a:close/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6"/>
          <p:cNvSpPr/>
          <p:nvPr/>
        </p:nvSpPr>
        <p:spPr>
          <a:xfrm>
            <a:off x="9505338" y="2937961"/>
            <a:ext cx="0" cy="205104"/>
          </a:xfrm>
          <a:custGeom>
            <a:avLst/>
            <a:gdLst/>
            <a:ahLst/>
            <a:cxnLst/>
            <a:rect l="l" t="t" r="r" b="b"/>
            <a:pathLst>
              <a:path w="120000" h="205105" extrusionOk="0">
                <a:moveTo>
                  <a:pt x="0" y="0"/>
                </a:moveTo>
                <a:lnTo>
                  <a:pt x="0" y="204878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9505338" y="1496197"/>
            <a:ext cx="0" cy="1029335"/>
          </a:xfrm>
          <a:custGeom>
            <a:avLst/>
            <a:gdLst/>
            <a:ahLst/>
            <a:cxnLst/>
            <a:rect l="l" t="t" r="r" b="b"/>
            <a:pathLst>
              <a:path w="120000" h="1029335" extrusionOk="0">
                <a:moveTo>
                  <a:pt x="0" y="0"/>
                </a:moveTo>
                <a:lnTo>
                  <a:pt x="0" y="1028961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10011760" y="2937961"/>
            <a:ext cx="0" cy="205104"/>
          </a:xfrm>
          <a:custGeom>
            <a:avLst/>
            <a:gdLst/>
            <a:ahLst/>
            <a:cxnLst/>
            <a:rect l="l" t="t" r="r" b="b"/>
            <a:pathLst>
              <a:path w="120000" h="205105" extrusionOk="0">
                <a:moveTo>
                  <a:pt x="0" y="0"/>
                </a:moveTo>
                <a:lnTo>
                  <a:pt x="0" y="204878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/>
          <p:nvPr/>
        </p:nvSpPr>
        <p:spPr>
          <a:xfrm>
            <a:off x="10011760" y="1496197"/>
            <a:ext cx="0" cy="1029335"/>
          </a:xfrm>
          <a:custGeom>
            <a:avLst/>
            <a:gdLst/>
            <a:ahLst/>
            <a:cxnLst/>
            <a:rect l="l" t="t" r="r" b="b"/>
            <a:pathLst>
              <a:path w="120000" h="1029335" extrusionOk="0">
                <a:moveTo>
                  <a:pt x="0" y="0"/>
                </a:moveTo>
                <a:lnTo>
                  <a:pt x="0" y="1028961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6"/>
          <p:cNvSpPr/>
          <p:nvPr/>
        </p:nvSpPr>
        <p:spPr>
          <a:xfrm>
            <a:off x="10518182" y="2937961"/>
            <a:ext cx="0" cy="205104"/>
          </a:xfrm>
          <a:custGeom>
            <a:avLst/>
            <a:gdLst/>
            <a:ahLst/>
            <a:cxnLst/>
            <a:rect l="l" t="t" r="r" b="b"/>
            <a:pathLst>
              <a:path w="120000" h="205105" extrusionOk="0">
                <a:moveTo>
                  <a:pt x="0" y="0"/>
                </a:moveTo>
                <a:lnTo>
                  <a:pt x="0" y="204878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10518182" y="1496197"/>
            <a:ext cx="0" cy="1029335"/>
          </a:xfrm>
          <a:custGeom>
            <a:avLst/>
            <a:gdLst/>
            <a:ahLst/>
            <a:cxnLst/>
            <a:rect l="l" t="t" r="r" b="b"/>
            <a:pathLst>
              <a:path w="120000" h="1029335" extrusionOk="0">
                <a:moveTo>
                  <a:pt x="0" y="0"/>
                </a:moveTo>
                <a:lnTo>
                  <a:pt x="0" y="1028961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11026130" y="2937961"/>
            <a:ext cx="0" cy="205104"/>
          </a:xfrm>
          <a:custGeom>
            <a:avLst/>
            <a:gdLst/>
            <a:ahLst/>
            <a:cxnLst/>
            <a:rect l="l" t="t" r="r" b="b"/>
            <a:pathLst>
              <a:path w="120000" h="205105" extrusionOk="0">
                <a:moveTo>
                  <a:pt x="0" y="0"/>
                </a:moveTo>
                <a:lnTo>
                  <a:pt x="0" y="204878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6"/>
          <p:cNvSpPr/>
          <p:nvPr/>
        </p:nvSpPr>
        <p:spPr>
          <a:xfrm>
            <a:off x="11026130" y="1496197"/>
            <a:ext cx="0" cy="1029335"/>
          </a:xfrm>
          <a:custGeom>
            <a:avLst/>
            <a:gdLst/>
            <a:ahLst/>
            <a:cxnLst/>
            <a:rect l="l" t="t" r="r" b="b"/>
            <a:pathLst>
              <a:path w="120000" h="1029335" extrusionOk="0">
                <a:moveTo>
                  <a:pt x="0" y="0"/>
                </a:moveTo>
                <a:lnTo>
                  <a:pt x="0" y="1028961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6"/>
          <p:cNvSpPr/>
          <p:nvPr/>
        </p:nvSpPr>
        <p:spPr>
          <a:xfrm>
            <a:off x="11532552" y="1496197"/>
            <a:ext cx="0" cy="1647189"/>
          </a:xfrm>
          <a:custGeom>
            <a:avLst/>
            <a:gdLst/>
            <a:ahLst/>
            <a:cxnLst/>
            <a:rect l="l" t="t" r="r" b="b"/>
            <a:pathLst>
              <a:path w="120000" h="1647189" extrusionOk="0">
                <a:moveTo>
                  <a:pt x="0" y="0"/>
                </a:moveTo>
                <a:lnTo>
                  <a:pt x="0" y="1646642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6"/>
          <p:cNvSpPr/>
          <p:nvPr/>
        </p:nvSpPr>
        <p:spPr>
          <a:xfrm>
            <a:off x="9505338" y="2937961"/>
            <a:ext cx="0" cy="205104"/>
          </a:xfrm>
          <a:custGeom>
            <a:avLst/>
            <a:gdLst/>
            <a:ahLst/>
            <a:cxnLst/>
            <a:rect l="l" t="t" r="r" b="b"/>
            <a:pathLst>
              <a:path w="120000" h="205105" extrusionOk="0">
                <a:moveTo>
                  <a:pt x="0" y="0"/>
                </a:moveTo>
                <a:lnTo>
                  <a:pt x="0" y="204878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6"/>
          <p:cNvSpPr/>
          <p:nvPr/>
        </p:nvSpPr>
        <p:spPr>
          <a:xfrm>
            <a:off x="9505338" y="1496197"/>
            <a:ext cx="0" cy="1029335"/>
          </a:xfrm>
          <a:custGeom>
            <a:avLst/>
            <a:gdLst/>
            <a:ahLst/>
            <a:cxnLst/>
            <a:rect l="l" t="t" r="r" b="b"/>
            <a:pathLst>
              <a:path w="120000" h="1029335" extrusionOk="0">
                <a:moveTo>
                  <a:pt x="0" y="0"/>
                </a:moveTo>
                <a:lnTo>
                  <a:pt x="0" y="1028961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10011760" y="2937961"/>
            <a:ext cx="0" cy="205104"/>
          </a:xfrm>
          <a:custGeom>
            <a:avLst/>
            <a:gdLst/>
            <a:ahLst/>
            <a:cxnLst/>
            <a:rect l="l" t="t" r="r" b="b"/>
            <a:pathLst>
              <a:path w="120000" h="205105" extrusionOk="0">
                <a:moveTo>
                  <a:pt x="0" y="0"/>
                </a:moveTo>
                <a:lnTo>
                  <a:pt x="0" y="204878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6"/>
          <p:cNvSpPr/>
          <p:nvPr/>
        </p:nvSpPr>
        <p:spPr>
          <a:xfrm>
            <a:off x="10011760" y="1496197"/>
            <a:ext cx="0" cy="1029335"/>
          </a:xfrm>
          <a:custGeom>
            <a:avLst/>
            <a:gdLst/>
            <a:ahLst/>
            <a:cxnLst/>
            <a:rect l="l" t="t" r="r" b="b"/>
            <a:pathLst>
              <a:path w="120000" h="1029335" extrusionOk="0">
                <a:moveTo>
                  <a:pt x="0" y="0"/>
                </a:moveTo>
                <a:lnTo>
                  <a:pt x="0" y="1028961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6"/>
          <p:cNvSpPr/>
          <p:nvPr/>
        </p:nvSpPr>
        <p:spPr>
          <a:xfrm>
            <a:off x="10518182" y="2937961"/>
            <a:ext cx="0" cy="205104"/>
          </a:xfrm>
          <a:custGeom>
            <a:avLst/>
            <a:gdLst/>
            <a:ahLst/>
            <a:cxnLst/>
            <a:rect l="l" t="t" r="r" b="b"/>
            <a:pathLst>
              <a:path w="120000" h="205105" extrusionOk="0">
                <a:moveTo>
                  <a:pt x="0" y="0"/>
                </a:moveTo>
                <a:lnTo>
                  <a:pt x="0" y="204878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10518182" y="1496197"/>
            <a:ext cx="0" cy="1029335"/>
          </a:xfrm>
          <a:custGeom>
            <a:avLst/>
            <a:gdLst/>
            <a:ahLst/>
            <a:cxnLst/>
            <a:rect l="l" t="t" r="r" b="b"/>
            <a:pathLst>
              <a:path w="120000" h="1029335" extrusionOk="0">
                <a:moveTo>
                  <a:pt x="0" y="0"/>
                </a:moveTo>
                <a:lnTo>
                  <a:pt x="0" y="1028961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11026130" y="2937961"/>
            <a:ext cx="0" cy="205104"/>
          </a:xfrm>
          <a:custGeom>
            <a:avLst/>
            <a:gdLst/>
            <a:ahLst/>
            <a:cxnLst/>
            <a:rect l="l" t="t" r="r" b="b"/>
            <a:pathLst>
              <a:path w="120000" h="205105" extrusionOk="0">
                <a:moveTo>
                  <a:pt x="0" y="0"/>
                </a:moveTo>
                <a:lnTo>
                  <a:pt x="0" y="204878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11026130" y="1496197"/>
            <a:ext cx="0" cy="1029335"/>
          </a:xfrm>
          <a:custGeom>
            <a:avLst/>
            <a:gdLst/>
            <a:ahLst/>
            <a:cxnLst/>
            <a:rect l="l" t="t" r="r" b="b"/>
            <a:pathLst>
              <a:path w="120000" h="1029335" extrusionOk="0">
                <a:moveTo>
                  <a:pt x="0" y="0"/>
                </a:moveTo>
                <a:lnTo>
                  <a:pt x="0" y="1028961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11532552" y="1496197"/>
            <a:ext cx="0" cy="1647189"/>
          </a:xfrm>
          <a:custGeom>
            <a:avLst/>
            <a:gdLst/>
            <a:ahLst/>
            <a:cxnLst/>
            <a:rect l="l" t="t" r="r" b="b"/>
            <a:pathLst>
              <a:path w="120000" h="1647189" extrusionOk="0">
                <a:moveTo>
                  <a:pt x="0" y="0"/>
                </a:moveTo>
                <a:lnTo>
                  <a:pt x="0" y="1646642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6"/>
          <p:cNvSpPr/>
          <p:nvPr/>
        </p:nvSpPr>
        <p:spPr>
          <a:xfrm>
            <a:off x="8998153" y="2525158"/>
            <a:ext cx="2059305" cy="413384"/>
          </a:xfrm>
          <a:custGeom>
            <a:avLst/>
            <a:gdLst/>
            <a:ahLst/>
            <a:cxnLst/>
            <a:rect l="l" t="t" r="r" b="b"/>
            <a:pathLst>
              <a:path w="2059304" h="413385" extrusionOk="0">
                <a:moveTo>
                  <a:pt x="2059247" y="412803"/>
                </a:moveTo>
                <a:lnTo>
                  <a:pt x="0" y="412803"/>
                </a:lnTo>
                <a:lnTo>
                  <a:pt x="0" y="0"/>
                </a:lnTo>
                <a:lnTo>
                  <a:pt x="2059247" y="0"/>
                </a:lnTo>
                <a:lnTo>
                  <a:pt x="2059247" y="412803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6"/>
          <p:cNvSpPr/>
          <p:nvPr/>
        </p:nvSpPr>
        <p:spPr>
          <a:xfrm>
            <a:off x="8998153" y="2525158"/>
            <a:ext cx="2059305" cy="413384"/>
          </a:xfrm>
          <a:custGeom>
            <a:avLst/>
            <a:gdLst/>
            <a:ahLst/>
            <a:cxnLst/>
            <a:rect l="l" t="t" r="r" b="b"/>
            <a:pathLst>
              <a:path w="2059304" h="413385" extrusionOk="0">
                <a:moveTo>
                  <a:pt x="0" y="412803"/>
                </a:moveTo>
                <a:lnTo>
                  <a:pt x="2059247" y="412803"/>
                </a:lnTo>
                <a:lnTo>
                  <a:pt x="2059247" y="0"/>
                </a:lnTo>
                <a:lnTo>
                  <a:pt x="0" y="0"/>
                </a:lnTo>
                <a:lnTo>
                  <a:pt x="0" y="412803"/>
                </a:lnTo>
                <a:close/>
              </a:path>
              <a:path w="2059304" h="413385" extrusionOk="0">
                <a:moveTo>
                  <a:pt x="0" y="412803"/>
                </a:moveTo>
                <a:lnTo>
                  <a:pt x="2059247" y="412803"/>
                </a:lnTo>
                <a:lnTo>
                  <a:pt x="2059247" y="0"/>
                </a:lnTo>
                <a:lnTo>
                  <a:pt x="0" y="0"/>
                </a:lnTo>
                <a:lnTo>
                  <a:pt x="0" y="412803"/>
                </a:lnTo>
                <a:close/>
              </a:path>
            </a:pathLst>
          </a:custGeom>
          <a:noFill/>
          <a:ln w="198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6"/>
          <p:cNvSpPr/>
          <p:nvPr/>
        </p:nvSpPr>
        <p:spPr>
          <a:xfrm>
            <a:off x="8998153" y="1702598"/>
            <a:ext cx="474980" cy="411480"/>
          </a:xfrm>
          <a:custGeom>
            <a:avLst/>
            <a:gdLst/>
            <a:ahLst/>
            <a:cxnLst/>
            <a:rect l="l" t="t" r="r" b="b"/>
            <a:pathLst>
              <a:path w="474979" h="411480" extrusionOk="0">
                <a:moveTo>
                  <a:pt x="474389" y="411279"/>
                </a:moveTo>
                <a:lnTo>
                  <a:pt x="0" y="411279"/>
                </a:lnTo>
                <a:lnTo>
                  <a:pt x="0" y="0"/>
                </a:lnTo>
                <a:lnTo>
                  <a:pt x="474389" y="0"/>
                </a:lnTo>
                <a:lnTo>
                  <a:pt x="474389" y="411279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6"/>
          <p:cNvSpPr/>
          <p:nvPr/>
        </p:nvSpPr>
        <p:spPr>
          <a:xfrm>
            <a:off x="7703878" y="809207"/>
            <a:ext cx="3969385" cy="2473960"/>
          </a:xfrm>
          <a:custGeom>
            <a:avLst/>
            <a:gdLst/>
            <a:ahLst/>
            <a:cxnLst/>
            <a:rect l="l" t="t" r="r" b="b"/>
            <a:pathLst>
              <a:path w="3969384" h="2473960" extrusionOk="0">
                <a:moveTo>
                  <a:pt x="1293512" y="2333632"/>
                </a:moveTo>
                <a:lnTo>
                  <a:pt x="1293512" y="686989"/>
                </a:lnTo>
              </a:path>
              <a:path w="3969384" h="2473960" extrusionOk="0">
                <a:moveTo>
                  <a:pt x="1293512" y="2333632"/>
                </a:moveTo>
                <a:lnTo>
                  <a:pt x="1293512" y="686989"/>
                </a:lnTo>
              </a:path>
              <a:path w="3969384" h="2473960" extrusionOk="0">
                <a:moveTo>
                  <a:pt x="1258428" y="2333632"/>
                </a:moveTo>
                <a:lnTo>
                  <a:pt x="1293512" y="2333632"/>
                </a:lnTo>
              </a:path>
              <a:path w="3969384" h="2473960" extrusionOk="0">
                <a:moveTo>
                  <a:pt x="1258428" y="1511072"/>
                </a:moveTo>
                <a:lnTo>
                  <a:pt x="1293512" y="1511072"/>
                </a:lnTo>
              </a:path>
              <a:path w="3969384" h="2473960" extrusionOk="0">
                <a:moveTo>
                  <a:pt x="1258428" y="686989"/>
                </a:moveTo>
                <a:lnTo>
                  <a:pt x="1293512" y="686989"/>
                </a:lnTo>
              </a:path>
              <a:path w="3969384" h="2473960" extrusionOk="0">
                <a:moveTo>
                  <a:pt x="1258428" y="2333632"/>
                </a:moveTo>
                <a:lnTo>
                  <a:pt x="1293512" y="2333632"/>
                </a:lnTo>
              </a:path>
              <a:path w="3969384" h="2473960" extrusionOk="0">
                <a:moveTo>
                  <a:pt x="1258428" y="1511072"/>
                </a:moveTo>
                <a:lnTo>
                  <a:pt x="1293512" y="1511072"/>
                </a:lnTo>
              </a:path>
              <a:path w="3969384" h="2473960" extrusionOk="0">
                <a:moveTo>
                  <a:pt x="1258428" y="686989"/>
                </a:moveTo>
                <a:lnTo>
                  <a:pt x="1293512" y="686989"/>
                </a:lnTo>
              </a:path>
              <a:path w="3969384" h="2473960" extrusionOk="0">
                <a:moveTo>
                  <a:pt x="0" y="2473772"/>
                </a:moveTo>
                <a:lnTo>
                  <a:pt x="3969008" y="2473772"/>
                </a:lnTo>
                <a:lnTo>
                  <a:pt x="3969008" y="0"/>
                </a:lnTo>
                <a:lnTo>
                  <a:pt x="0" y="0"/>
                </a:lnTo>
                <a:lnTo>
                  <a:pt x="0" y="2473772"/>
                </a:lnTo>
                <a:close/>
              </a:path>
              <a:path w="3969384" h="2473960" extrusionOk="0">
                <a:moveTo>
                  <a:pt x="0" y="2473772"/>
                </a:moveTo>
                <a:lnTo>
                  <a:pt x="3969008" y="2473772"/>
                </a:lnTo>
                <a:lnTo>
                  <a:pt x="3969008" y="0"/>
                </a:lnTo>
                <a:lnTo>
                  <a:pt x="0" y="0"/>
                </a:lnTo>
                <a:lnTo>
                  <a:pt x="0" y="2473772"/>
                </a:lnTo>
                <a:close/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6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3747311" y="649916"/>
            <a:ext cx="7665084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747311" y="649916"/>
            <a:ext cx="7665084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747311" y="1373816"/>
            <a:ext cx="7665084" cy="473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dresdediamadrid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amadimadrid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"/>
          <p:cNvSpPr txBox="1"/>
          <p:nvPr/>
        </p:nvSpPr>
        <p:spPr>
          <a:xfrm>
            <a:off x="1439546" y="2256093"/>
            <a:ext cx="5702300" cy="12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spAutoFit/>
          </a:bodyPr>
          <a:lstStyle/>
          <a:p>
            <a:pPr marL="12700" marR="5080" lvl="0" indent="1865629" algn="l" rtl="0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Asociación  Madres de Día de Madrid</a:t>
            </a:r>
            <a:endParaRPr sz="4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7"/>
          <p:cNvSpPr txBox="1"/>
          <p:nvPr/>
        </p:nvSpPr>
        <p:spPr>
          <a:xfrm>
            <a:off x="1438148" y="4627793"/>
            <a:ext cx="3338195" cy="330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encuesta curso 22-23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"/>
          <p:cNvSpPr/>
          <p:nvPr/>
        </p:nvSpPr>
        <p:spPr>
          <a:xfrm>
            <a:off x="23" y="758947"/>
            <a:ext cx="3445510" cy="5330825"/>
          </a:xfrm>
          <a:custGeom>
            <a:avLst/>
            <a:gdLst/>
            <a:ahLst/>
            <a:cxnLst/>
            <a:rect l="l" t="t" r="r" b="b"/>
            <a:pathLst>
              <a:path w="3445510" h="5330825" extrusionOk="0">
                <a:moveTo>
                  <a:pt x="3444988" y="5330828"/>
                </a:moveTo>
                <a:lnTo>
                  <a:pt x="0" y="5330828"/>
                </a:lnTo>
                <a:lnTo>
                  <a:pt x="0" y="0"/>
                </a:lnTo>
                <a:lnTo>
                  <a:pt x="3444988" y="0"/>
                </a:lnTo>
                <a:lnTo>
                  <a:pt x="3444988" y="5330828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6"/>
          <p:cNvSpPr/>
          <p:nvPr/>
        </p:nvSpPr>
        <p:spPr>
          <a:xfrm>
            <a:off x="7612533" y="1421872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 h="120000" extrusionOk="0">
                <a:moveTo>
                  <a:pt x="0" y="0"/>
                </a:moveTo>
                <a:lnTo>
                  <a:pt x="4268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6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6"/>
          <p:cNvSpPr txBox="1"/>
          <p:nvPr/>
        </p:nvSpPr>
        <p:spPr>
          <a:xfrm>
            <a:off x="3893954" y="622954"/>
            <a:ext cx="3898131" cy="33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50" rIns="0" bIns="0" anchor="t" anchorCtr="0">
            <a:spAutoFit/>
          </a:bodyPr>
          <a:lstStyle/>
          <a:p>
            <a:pPr marL="757555" marR="5080" lvl="0" indent="-757555" algn="l" rtl="0">
              <a:lnSpc>
                <a:spcPct val="1268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¿Por qué habéis optado por una  madre de día?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Google Shape;222;p16"/>
          <p:cNvSpPr txBox="1"/>
          <p:nvPr/>
        </p:nvSpPr>
        <p:spPr>
          <a:xfrm>
            <a:off x="3978107" y="3681325"/>
            <a:ext cx="2474595" cy="28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>
                <a:solidFill>
                  <a:srgbClr val="5858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</a:t>
            </a: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 parece una opción cara?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Google Shape;223;p16"/>
          <p:cNvSpPr txBox="1">
            <a:spLocks noGrp="1"/>
          </p:cNvSpPr>
          <p:nvPr>
            <p:ph type="title"/>
          </p:nvPr>
        </p:nvSpPr>
        <p:spPr>
          <a:xfrm>
            <a:off x="8812409" y="620161"/>
            <a:ext cx="2680335" cy="536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50" rIns="0" bIns="0" anchor="t" anchorCtr="0">
            <a:spAutoFit/>
          </a:bodyPr>
          <a:lstStyle/>
          <a:p>
            <a:pPr marL="709930" marR="5080" lvl="0" indent="-697865" algn="l" rtl="0">
              <a:lnSpc>
                <a:spcPct val="1268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</a:rPr>
              <a:t>¿Recomendaríais esta opción a  otras familias?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24" name="Google Shape;224;p16"/>
          <p:cNvSpPr txBox="1"/>
          <p:nvPr/>
        </p:nvSpPr>
        <p:spPr>
          <a:xfrm>
            <a:off x="23" y="745232"/>
            <a:ext cx="3478529" cy="5347970"/>
          </a:xfrm>
          <a:prstGeom prst="rect">
            <a:avLst/>
          </a:pr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0805" marR="440055" lvl="0" indent="0" algn="l" rtl="0">
              <a:lnSpc>
                <a:spcPct val="116300"/>
              </a:lnSpc>
              <a:spcBef>
                <a:spcPts val="2465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Valoración de la  opción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16"/>
          <p:cNvSpPr txBox="1"/>
          <p:nvPr/>
        </p:nvSpPr>
        <p:spPr>
          <a:xfrm>
            <a:off x="9158237" y="210364"/>
            <a:ext cx="2670175" cy="22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encuesta curso 22-23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Imagen 1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A47801D0-EF0F-556F-192A-476619E92A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9" t="12676" r="3430" b="11549"/>
          <a:stretch/>
        </p:blipFill>
        <p:spPr>
          <a:xfrm>
            <a:off x="3640667" y="1064805"/>
            <a:ext cx="5132631" cy="2557004"/>
          </a:xfrm>
          <a:prstGeom prst="rect">
            <a:avLst/>
          </a:prstGeom>
        </p:spPr>
      </p:pic>
      <p:pic>
        <p:nvPicPr>
          <p:cNvPr id="4" name="Imagen 3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B0E1AA72-7DCF-B3A3-1884-45FFE82D05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003" r="2390" b="6245"/>
          <a:stretch/>
        </p:blipFill>
        <p:spPr>
          <a:xfrm>
            <a:off x="7017150" y="4483274"/>
            <a:ext cx="4553217" cy="2377746"/>
          </a:xfrm>
          <a:prstGeom prst="rect">
            <a:avLst/>
          </a:prstGeom>
        </p:spPr>
      </p:pic>
      <p:sp>
        <p:nvSpPr>
          <p:cNvPr id="226" name="Google Shape;226;p16"/>
          <p:cNvSpPr txBox="1"/>
          <p:nvPr/>
        </p:nvSpPr>
        <p:spPr>
          <a:xfrm>
            <a:off x="7557385" y="3679559"/>
            <a:ext cx="3467199" cy="5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¿Cuál es en tu opción la mayor desventaja de una madre de día?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FE3E2A40-976A-AE36-DA9B-F0757648E3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993" t="26667" r="7070" b="-267"/>
          <a:stretch/>
        </p:blipFill>
        <p:spPr>
          <a:xfrm>
            <a:off x="3529265" y="4124610"/>
            <a:ext cx="3369000" cy="1946904"/>
          </a:xfrm>
          <a:prstGeom prst="rect">
            <a:avLst/>
          </a:prstGeom>
        </p:spPr>
      </p:pic>
      <p:pic>
        <p:nvPicPr>
          <p:cNvPr id="6" name="Imagen 5" descr="Gráfico, Gráfico de burbujas&#10;&#10;Descripción generada automáticamente">
            <a:extLst>
              <a:ext uri="{FF2B5EF4-FFF2-40B4-BE49-F238E27FC236}">
                <a16:creationId xmlns:a16="http://schemas.microsoft.com/office/drawing/2014/main" xmlns="" id="{B9092491-D178-E52B-C280-D99ADC6CEF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667" t="25150" r="23333" b="-599"/>
          <a:stretch/>
        </p:blipFill>
        <p:spPr>
          <a:xfrm>
            <a:off x="8845216" y="1318991"/>
            <a:ext cx="2535773" cy="22111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"/>
          <p:cNvSpPr/>
          <p:nvPr/>
        </p:nvSpPr>
        <p:spPr>
          <a:xfrm>
            <a:off x="23" y="758947"/>
            <a:ext cx="3445510" cy="5330825"/>
          </a:xfrm>
          <a:custGeom>
            <a:avLst/>
            <a:gdLst/>
            <a:ahLst/>
            <a:cxnLst/>
            <a:rect l="l" t="t" r="r" b="b"/>
            <a:pathLst>
              <a:path w="3445510" h="5330825" extrusionOk="0">
                <a:moveTo>
                  <a:pt x="3444988" y="5330828"/>
                </a:moveTo>
                <a:lnTo>
                  <a:pt x="0" y="5330828"/>
                </a:lnTo>
                <a:lnTo>
                  <a:pt x="0" y="0"/>
                </a:lnTo>
                <a:lnTo>
                  <a:pt x="3444988" y="0"/>
                </a:lnTo>
                <a:lnTo>
                  <a:pt x="3444988" y="5330828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7"/>
          <p:cNvSpPr/>
          <p:nvPr/>
        </p:nvSpPr>
        <p:spPr>
          <a:xfrm>
            <a:off x="7612533" y="1421872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 h="120000" extrusionOk="0">
                <a:moveTo>
                  <a:pt x="0" y="0"/>
                </a:moveTo>
                <a:lnTo>
                  <a:pt x="4268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7"/>
          <p:cNvSpPr txBox="1"/>
          <p:nvPr/>
        </p:nvSpPr>
        <p:spPr>
          <a:xfrm>
            <a:off x="23" y="745232"/>
            <a:ext cx="3478529" cy="5347970"/>
          </a:xfrm>
          <a:prstGeom prst="rect">
            <a:avLst/>
          </a:pr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0805" marR="440055" lvl="0" indent="0" algn="l" rtl="0">
              <a:lnSpc>
                <a:spcPct val="116300"/>
              </a:lnSpc>
              <a:spcBef>
                <a:spcPts val="2465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Valoración de la  opción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17"/>
          <p:cNvSpPr txBox="1"/>
          <p:nvPr/>
        </p:nvSpPr>
        <p:spPr>
          <a:xfrm>
            <a:off x="9158237" y="210364"/>
            <a:ext cx="2670175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encuesta curso 22-23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p17"/>
          <p:cNvSpPr txBox="1"/>
          <p:nvPr/>
        </p:nvSpPr>
        <p:spPr>
          <a:xfrm>
            <a:off x="4064668" y="1169068"/>
            <a:ext cx="70866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principal razón de las familias para elegir una madre de día es la atención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individualizada, seguida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 poseer una pedagogía afín y las salidas diarias al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exterior. También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valoran mucho el periodo de incorporación adaptado a las necesidades del niño y la menor posibilidad de contagio.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55,2% considera que la mayor desventaja de las madres de día es no ser una opción subvencionada, aunque ante la pregunta de lo consideran una opción cara, solo 4 encuestados de los 29 respondieron que sí.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62,1% han pedido referencias a otras familias o han buscado opiniones en internet antes de tomar la decisión, que en el 62,1 % fue consensuada por ambos progenitores. El 100% recomendaría esta opción a otras familias y solo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encuestados de 29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vería un problema cambiar a escuela infantil a sus hijos en cursos siguientes.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8"/>
          <p:cNvSpPr/>
          <p:nvPr/>
        </p:nvSpPr>
        <p:spPr>
          <a:xfrm>
            <a:off x="23" y="758947"/>
            <a:ext cx="3445510" cy="5330825"/>
          </a:xfrm>
          <a:custGeom>
            <a:avLst/>
            <a:gdLst/>
            <a:ahLst/>
            <a:cxnLst/>
            <a:rect l="l" t="t" r="r" b="b"/>
            <a:pathLst>
              <a:path w="3445510" h="5330825" extrusionOk="0">
                <a:moveTo>
                  <a:pt x="3444988" y="5330828"/>
                </a:moveTo>
                <a:lnTo>
                  <a:pt x="0" y="5330828"/>
                </a:lnTo>
                <a:lnTo>
                  <a:pt x="0" y="0"/>
                </a:lnTo>
                <a:lnTo>
                  <a:pt x="3444988" y="0"/>
                </a:lnTo>
                <a:lnTo>
                  <a:pt x="3444988" y="5330828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8"/>
          <p:cNvSpPr/>
          <p:nvPr/>
        </p:nvSpPr>
        <p:spPr>
          <a:xfrm>
            <a:off x="7612533" y="1421872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 h="120000" extrusionOk="0">
                <a:moveTo>
                  <a:pt x="0" y="0"/>
                </a:moveTo>
                <a:lnTo>
                  <a:pt x="4268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8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8"/>
          <p:cNvSpPr txBox="1"/>
          <p:nvPr/>
        </p:nvSpPr>
        <p:spPr>
          <a:xfrm>
            <a:off x="22" y="2600101"/>
            <a:ext cx="3247925" cy="1661993"/>
          </a:xfrm>
          <a:prstGeom prst="rect">
            <a:avLst/>
          </a:pr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indent="0" algn="l" rtl="0">
              <a:spcAft>
                <a:spcPts val="0"/>
              </a:spcAft>
              <a:buNone/>
            </a:pPr>
            <a:r>
              <a:rPr lang="es-ES" sz="36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Regulación madres de día en Madrid</a:t>
            </a:r>
            <a:endParaRPr lang="es-ES" sz="36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49" name="Google Shape;249;p18"/>
          <p:cNvSpPr txBox="1"/>
          <p:nvPr/>
        </p:nvSpPr>
        <p:spPr>
          <a:xfrm>
            <a:off x="9158237" y="210364"/>
            <a:ext cx="2670175" cy="22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encuesta curso 22-23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18"/>
          <p:cNvSpPr txBox="1"/>
          <p:nvPr/>
        </p:nvSpPr>
        <p:spPr>
          <a:xfrm>
            <a:off x="5191050" y="793843"/>
            <a:ext cx="420896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¿Creéis que al ser un servicio de Acción Social comunicado y regulado por la Consejería de Políticas Sociales, Familias, Igualdad y Natalidad debería estás más publicitado por las administraciones?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Imagen 4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FED98B90-A0E6-0DCD-5718-EDB03046CD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" t="15297" r="28726" b="10482"/>
          <a:stretch/>
        </p:blipFill>
        <p:spPr>
          <a:xfrm>
            <a:off x="6219309" y="2320034"/>
            <a:ext cx="2786447" cy="180476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586123" y="4300601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El 100% de los encuestados sabe que las madres de día cuentan con una regulación en la Comunidad de Madrid y prácticamente la mayoría opina que debería estar más publicitado por parte de las administraciones a través de sus portales y canales de comunicación, al igual que otras opciones educativas y de cuidado a la infancia. 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0"/>
          <p:cNvSpPr txBox="1"/>
          <p:nvPr/>
        </p:nvSpPr>
        <p:spPr>
          <a:xfrm>
            <a:off x="6565703" y="4472956"/>
            <a:ext cx="5277970" cy="1102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34010" marR="5080" lvl="0" indent="-32131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u="sng" dirty="0">
                <a:solidFill>
                  <a:srgbClr val="FF6699"/>
                </a:solidFill>
                <a:latin typeface="Book Antiqua"/>
                <a:ea typeface="SimSun"/>
                <a:cs typeface="SimSun"/>
                <a:sym typeface="SimSun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www.madresdediamadrid.com</a:t>
            </a:r>
            <a:endParaRPr lang="es-ES" sz="2800" b="1">
              <a:solidFill>
                <a:srgbClr val="FF6699"/>
              </a:solidFill>
              <a:latin typeface="Book Antiqua"/>
              <a:ea typeface="SimSun"/>
              <a:cs typeface="SimSun"/>
            </a:endParaRPr>
          </a:p>
          <a:p>
            <a:pPr marL="334010" marR="5080" lvl="0" indent="-321310" algn="ctr" rtl="0">
              <a:lnSpc>
                <a:spcPct val="12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s-ES" sz="2800" b="1" u="sng" dirty="0">
                <a:solidFill>
                  <a:srgbClr val="FF6699"/>
                </a:solidFill>
                <a:latin typeface="Book Antiqua"/>
                <a:ea typeface="SimSun"/>
                <a:cs typeface="SimSun"/>
                <a:sym typeface="SimSun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amadimadrid@gmail.com</a:t>
            </a:r>
            <a:endParaRPr sz="2800" b="1">
              <a:solidFill>
                <a:srgbClr val="FF6699"/>
              </a:solidFill>
              <a:latin typeface="Book Antiqua"/>
              <a:ea typeface="SimSun"/>
              <a:cs typeface="SimSu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 txBox="1">
            <a:spLocks noGrp="1"/>
          </p:cNvSpPr>
          <p:nvPr>
            <p:ph type="title"/>
          </p:nvPr>
        </p:nvSpPr>
        <p:spPr>
          <a:xfrm>
            <a:off x="78739" y="2427881"/>
            <a:ext cx="1720850" cy="130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6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</a:rPr>
              <a:t>Datos del  estudio</a:t>
            </a:r>
            <a:endParaRPr sz="3600"/>
          </a:p>
        </p:txBody>
      </p:sp>
      <p:sp>
        <p:nvSpPr>
          <p:cNvPr id="109" name="Google Shape;109;p8"/>
          <p:cNvSpPr txBox="1"/>
          <p:nvPr/>
        </p:nvSpPr>
        <p:spPr>
          <a:xfrm>
            <a:off x="3948433" y="3692086"/>
            <a:ext cx="3667760" cy="28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encuesta se realizó en junio de 2023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8"/>
          <p:cNvSpPr txBox="1"/>
          <p:nvPr/>
        </p:nvSpPr>
        <p:spPr>
          <a:xfrm>
            <a:off x="9158237" y="210363"/>
            <a:ext cx="2670175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</a:t>
            </a:r>
            <a:r>
              <a:rPr lang="es-E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encuesta curso 22-23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8"/>
          <p:cNvSpPr txBox="1"/>
          <p:nvPr/>
        </p:nvSpPr>
        <p:spPr>
          <a:xfrm>
            <a:off x="3948431" y="1740270"/>
            <a:ext cx="6795767" cy="1951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encuesta se basa en las respuestas obtenidas de 29 progenitores que han contratado el servicio de madre de día de alguna de las socias AMADIMA.</a:t>
            </a: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/>
          <p:nvPr/>
        </p:nvSpPr>
        <p:spPr>
          <a:xfrm>
            <a:off x="0" y="758952"/>
            <a:ext cx="3448050" cy="5334000"/>
          </a:xfrm>
          <a:custGeom>
            <a:avLst/>
            <a:gdLst/>
            <a:ahLst/>
            <a:cxnLst/>
            <a:rect l="l" t="t" r="r" b="b"/>
            <a:pathLst>
              <a:path w="3448050" h="5334000" extrusionOk="0">
                <a:moveTo>
                  <a:pt x="3444240" y="5330952"/>
                </a:moveTo>
                <a:lnTo>
                  <a:pt x="0" y="5330952"/>
                </a:lnTo>
                <a:lnTo>
                  <a:pt x="0" y="0"/>
                </a:lnTo>
                <a:lnTo>
                  <a:pt x="3444240" y="0"/>
                </a:lnTo>
                <a:lnTo>
                  <a:pt x="3444240" y="5330952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9"/>
          <p:cNvSpPr txBox="1"/>
          <p:nvPr/>
        </p:nvSpPr>
        <p:spPr>
          <a:xfrm>
            <a:off x="78739" y="2593616"/>
            <a:ext cx="3109595" cy="1059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0625" rIns="0" bIns="0" anchor="t" anchorCtr="0">
            <a:spAutoFit/>
          </a:bodyPr>
          <a:lstStyle/>
          <a:p>
            <a:pPr marL="12700" marR="5080" lvl="0" indent="0" algn="l" rtl="0">
              <a:lnSpc>
                <a:spcPct val="1063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Radiografía de  nuestras familias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9"/>
          <p:cNvSpPr txBox="1">
            <a:spLocks noGrp="1"/>
          </p:cNvSpPr>
          <p:nvPr>
            <p:ph type="title"/>
          </p:nvPr>
        </p:nvSpPr>
        <p:spPr>
          <a:xfrm>
            <a:off x="3607469" y="753979"/>
            <a:ext cx="8046084" cy="555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>
              <a:lnSpc>
                <a:spcPct val="125000"/>
              </a:lnSpc>
            </a:pPr>
            <a:r>
              <a:rPr lang="es-ES" sz="1800" dirty="0">
                <a:solidFill>
                  <a:schemeClr val="dk1"/>
                </a:solidFill>
              </a:rPr>
              <a:t>Nuestra tipología de familia es una </a:t>
            </a:r>
            <a:r>
              <a:rPr lang="es-ES" sz="1800" b="1" dirty="0">
                <a:solidFill>
                  <a:schemeClr val="dk1"/>
                </a:solidFill>
              </a:rPr>
              <a:t>familia nuclear </a:t>
            </a:r>
            <a:r>
              <a:rPr lang="es-ES" sz="1800" dirty="0">
                <a:solidFill>
                  <a:schemeClr val="dk1"/>
                </a:solidFill>
              </a:rPr>
              <a:t>(biparental), primeriza,  con una edad media de entre 31 y 40 años.</a:t>
            </a:r>
            <a:br>
              <a:rPr lang="es-ES" sz="1800" dirty="0">
                <a:solidFill>
                  <a:schemeClr val="dk1"/>
                </a:solidFill>
              </a:rPr>
            </a:br>
            <a:r>
              <a:rPr lang="es-ES" sz="1800" dirty="0"/>
              <a:t/>
            </a:r>
            <a:br>
              <a:rPr lang="es-ES" sz="1800" dirty="0"/>
            </a:br>
            <a:r>
              <a:rPr lang="es-ES" sz="1800" dirty="0">
                <a:solidFill>
                  <a:schemeClr val="dk1"/>
                </a:solidFill>
              </a:rPr>
              <a:t>Se trata de </a:t>
            </a:r>
            <a:r>
              <a:rPr lang="es-ES" sz="1800" b="1" dirty="0">
                <a:solidFill>
                  <a:schemeClr val="dk1"/>
                </a:solidFill>
              </a:rPr>
              <a:t>trabajadores por cuenta ajena</a:t>
            </a:r>
            <a:r>
              <a:rPr lang="es-ES" sz="1800" dirty="0">
                <a:solidFill>
                  <a:schemeClr val="dk1"/>
                </a:solidFill>
              </a:rPr>
              <a:t>, con una renta familiar de más de 50.000 euros (aunque el 27,6% ha preferido no contestar a esta pregunta). Cuentan con </a:t>
            </a:r>
            <a:r>
              <a:rPr lang="es-ES" sz="1800" b="1" dirty="0">
                <a:solidFill>
                  <a:schemeClr val="dk1"/>
                </a:solidFill>
              </a:rPr>
              <a:t>estudios universitarios</a:t>
            </a:r>
            <a:r>
              <a:rPr lang="es-ES" sz="1800" dirty="0">
                <a:solidFill>
                  <a:schemeClr val="dk1"/>
                </a:solidFill>
              </a:rPr>
              <a:t> y el 24,1% trabaja en los sectores </a:t>
            </a:r>
            <a:r>
              <a:rPr lang="es-ES" sz="1800" b="1" dirty="0">
                <a:solidFill>
                  <a:schemeClr val="dk1"/>
                </a:solidFill>
              </a:rPr>
              <a:t>sanitario e ingeniería</a:t>
            </a:r>
            <a:r>
              <a:rPr lang="es-ES" sz="1800" dirty="0">
                <a:solidFill>
                  <a:schemeClr val="dk1"/>
                </a:solidFill>
              </a:rPr>
              <a:t>.</a:t>
            </a:r>
            <a:br>
              <a:rPr lang="es-ES" sz="1800" dirty="0">
                <a:solidFill>
                  <a:schemeClr val="dk1"/>
                </a:solidFill>
              </a:rPr>
            </a:br>
            <a:endParaRPr lang="en-US" sz="1800" dirty="0">
              <a:solidFill>
                <a:schemeClr val="dk1"/>
              </a:solidFill>
            </a:endParaRPr>
          </a:p>
          <a:p>
            <a:pPr marL="12700" marR="5080">
              <a:lnSpc>
                <a:spcPct val="125000"/>
              </a:lnSpc>
            </a:pPr>
            <a:r>
              <a:rPr lang="es-ES" sz="1800" dirty="0">
                <a:solidFill>
                  <a:schemeClr val="dk1"/>
                </a:solidFill>
              </a:rPr>
              <a:t>Nuestras familias viven mayoritariamente a </a:t>
            </a:r>
            <a:r>
              <a:rPr lang="es-ES" sz="1800" b="1" dirty="0">
                <a:solidFill>
                  <a:schemeClr val="dk1"/>
                </a:solidFill>
              </a:rPr>
              <a:t>menos de 10 km </a:t>
            </a:r>
            <a:r>
              <a:rPr lang="es-ES" sz="1800" dirty="0">
                <a:solidFill>
                  <a:schemeClr val="dk1"/>
                </a:solidFill>
              </a:rPr>
              <a:t>de la  casita y vienen en coche.</a:t>
            </a:r>
            <a:br>
              <a:rPr lang="es-ES" sz="1800" dirty="0">
                <a:solidFill>
                  <a:schemeClr val="dk1"/>
                </a:solidFill>
              </a:rPr>
            </a:br>
            <a:endParaRPr lang="en-US" sz="1800" dirty="0">
              <a:solidFill>
                <a:schemeClr val="dk1"/>
              </a:solidFill>
            </a:endParaRPr>
          </a:p>
          <a:p>
            <a:pPr marL="12700" marR="5080" algn="just">
              <a:lnSpc>
                <a:spcPct val="125000"/>
              </a:lnSpc>
            </a:pPr>
            <a:r>
              <a:rPr lang="es-ES" sz="1800" dirty="0">
                <a:solidFill>
                  <a:schemeClr val="dk1"/>
                </a:solidFill>
              </a:rPr>
              <a:t>Son familias mayoritariamente </a:t>
            </a:r>
            <a:r>
              <a:rPr lang="es-ES" sz="1800" b="1" dirty="0">
                <a:solidFill>
                  <a:schemeClr val="dk1"/>
                </a:solidFill>
              </a:rPr>
              <a:t>primerizas</a:t>
            </a:r>
            <a:r>
              <a:rPr lang="es-ES" sz="1800" dirty="0">
                <a:solidFill>
                  <a:schemeClr val="dk1"/>
                </a:solidFill>
              </a:rPr>
              <a:t> (con un solo hijo), pero de las familias con más de dos, la mayoría </a:t>
            </a:r>
            <a:r>
              <a:rPr lang="es-ES" sz="1800" b="1" dirty="0">
                <a:solidFill>
                  <a:schemeClr val="dk1"/>
                </a:solidFill>
              </a:rPr>
              <a:t>ha repetido con el segundo </a:t>
            </a:r>
            <a:r>
              <a:rPr lang="es-ES" sz="1800" dirty="0">
                <a:solidFill>
                  <a:schemeClr val="dk1"/>
                </a:solidFill>
              </a:rPr>
              <a:t>llevándolo a una madre de día. </a:t>
            </a:r>
            <a:endParaRPr lang="en-US" sz="1800" dirty="0">
              <a:solidFill>
                <a:schemeClr val="dk1"/>
              </a:solidFill>
            </a:endParaRPr>
          </a:p>
          <a:p>
            <a:pPr marL="12700" marR="5080" algn="just">
              <a:lnSpc>
                <a:spcPct val="125000"/>
              </a:lnSpc>
            </a:pPr>
            <a:r>
              <a:rPr lang="es-ES" sz="1800" dirty="0">
                <a:solidFill>
                  <a:schemeClr val="dk1"/>
                </a:solidFill>
              </a:rPr>
              <a:t/>
            </a:r>
            <a:br>
              <a:rPr lang="es-ES" sz="1800" dirty="0">
                <a:solidFill>
                  <a:schemeClr val="dk1"/>
                </a:solidFill>
              </a:rPr>
            </a:br>
            <a:r>
              <a:rPr lang="es-ES" sz="1800" dirty="0">
                <a:solidFill>
                  <a:schemeClr val="dk1"/>
                </a:solidFill>
              </a:rPr>
              <a:t>La madre de día es su </a:t>
            </a:r>
            <a:r>
              <a:rPr lang="es-ES" sz="1800" b="1" dirty="0">
                <a:solidFill>
                  <a:schemeClr val="dk1"/>
                </a:solidFill>
              </a:rPr>
              <a:t>primera opción</a:t>
            </a:r>
            <a:r>
              <a:rPr lang="es-ES" sz="1800" dirty="0">
                <a:solidFill>
                  <a:schemeClr val="dk1"/>
                </a:solidFill>
              </a:rPr>
              <a:t>, es una opción que no conocían  antes de ser padres  y  supieron de ella por el </a:t>
            </a:r>
            <a:r>
              <a:rPr lang="es-ES" sz="1800" b="1" dirty="0">
                <a:solidFill>
                  <a:schemeClr val="dk1"/>
                </a:solidFill>
              </a:rPr>
              <a:t>boca a boca y por buscadores de internet. 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21" name="Google Shape;121;p9"/>
          <p:cNvSpPr txBox="1"/>
          <p:nvPr/>
        </p:nvSpPr>
        <p:spPr>
          <a:xfrm>
            <a:off x="9158237" y="210363"/>
            <a:ext cx="2670175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2060"/>
                </a:solidFill>
                <a:latin typeface="Times New Roman"/>
                <a:cs typeface="Times New Roman"/>
                <a:sym typeface="Times New Roman"/>
              </a:rPr>
              <a:t>Resultados</a:t>
            </a:r>
            <a:r>
              <a:rPr lang="es-E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encuesta curso 22-23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"/>
          <p:cNvSpPr/>
          <p:nvPr/>
        </p:nvSpPr>
        <p:spPr>
          <a:xfrm>
            <a:off x="-76" y="758969"/>
            <a:ext cx="3442335" cy="5332730"/>
          </a:xfrm>
          <a:custGeom>
            <a:avLst/>
            <a:gdLst/>
            <a:ahLst/>
            <a:cxnLst/>
            <a:rect l="l" t="t" r="r" b="b"/>
            <a:pathLst>
              <a:path w="3442335" h="5332730" extrusionOk="0">
                <a:moveTo>
                  <a:pt x="3442120" y="5332686"/>
                </a:moveTo>
                <a:lnTo>
                  <a:pt x="0" y="5332686"/>
                </a:lnTo>
                <a:lnTo>
                  <a:pt x="0" y="0"/>
                </a:lnTo>
                <a:lnTo>
                  <a:pt x="3442120" y="0"/>
                </a:lnTo>
                <a:lnTo>
                  <a:pt x="3442120" y="5332686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0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0"/>
          <p:cNvSpPr txBox="1"/>
          <p:nvPr/>
        </p:nvSpPr>
        <p:spPr>
          <a:xfrm>
            <a:off x="78739" y="2843551"/>
            <a:ext cx="2569845" cy="127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275" rIns="0" bIns="0" anchor="t" anchorCtr="0">
            <a:spAutoFit/>
          </a:bodyPr>
          <a:lstStyle/>
          <a:p>
            <a:pPr marL="12700" marR="5080" lvl="0" indent="0" algn="l" rtl="0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Datos  socio- económicos. 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10"/>
          <p:cNvSpPr txBox="1"/>
          <p:nvPr/>
        </p:nvSpPr>
        <p:spPr>
          <a:xfrm>
            <a:off x="7461849" y="3400594"/>
            <a:ext cx="4226943" cy="297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650" rIns="0" bIns="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Todas nuestras familias son nucleares.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algn="just">
              <a:spcBef>
                <a:spcPts val="480"/>
              </a:spcBef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edad de los progenitores se sitúa entre los 21 y 50 los años, siendo mayoritarias las  familias con edades comprendidas entre los  31 y los 40  años.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508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69% de las familias es «primeriza»</a:t>
            </a:r>
            <a:endParaRPr dirty="0">
              <a:solidFill>
                <a:schemeClr val="dk1"/>
              </a:solidFill>
            </a:endParaRPr>
          </a:p>
          <a:p>
            <a:pPr marL="12700" marR="5080" algn="just">
              <a:lnSpc>
                <a:spcPct val="125000"/>
              </a:lnSpc>
            </a:pPr>
            <a:endParaRPr lang="es-ES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5080" algn="just">
              <a:lnSpc>
                <a:spcPct val="125000"/>
              </a:lnSpc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Aunque un 27,6% prefiere no contestar, el 34,5% está en un rango de renta familiar igual o superior a los 50000 euros anuales. 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0" name="Google Shape;130;p10"/>
          <p:cNvSpPr/>
          <p:nvPr/>
        </p:nvSpPr>
        <p:spPr>
          <a:xfrm>
            <a:off x="10199451" y="5745930"/>
            <a:ext cx="49530" cy="19050"/>
          </a:xfrm>
          <a:custGeom>
            <a:avLst/>
            <a:gdLst/>
            <a:ahLst/>
            <a:cxnLst/>
            <a:rect l="l" t="t" r="r" b="b"/>
            <a:pathLst>
              <a:path w="49529" h="19050" extrusionOk="0">
                <a:moveTo>
                  <a:pt x="49410" y="19049"/>
                </a:moveTo>
                <a:lnTo>
                  <a:pt x="0" y="19049"/>
                </a:lnTo>
                <a:lnTo>
                  <a:pt x="0" y="0"/>
                </a:lnTo>
                <a:lnTo>
                  <a:pt x="49410" y="0"/>
                </a:lnTo>
                <a:lnTo>
                  <a:pt x="49410" y="1904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/>
          <p:nvPr/>
        </p:nvSpPr>
        <p:spPr>
          <a:xfrm>
            <a:off x="3442340" y="740297"/>
            <a:ext cx="1791970" cy="324485"/>
          </a:xfrm>
          <a:custGeom>
            <a:avLst/>
            <a:gdLst/>
            <a:ahLst/>
            <a:cxnLst/>
            <a:rect l="l" t="t" r="r" b="b"/>
            <a:pathLst>
              <a:path w="1791970" h="324484" extrusionOk="0">
                <a:moveTo>
                  <a:pt x="1710453" y="324484"/>
                </a:moveTo>
                <a:lnTo>
                  <a:pt x="81300" y="324484"/>
                </a:lnTo>
                <a:lnTo>
                  <a:pt x="49654" y="318109"/>
                </a:lnTo>
                <a:lnTo>
                  <a:pt x="23812" y="300724"/>
                </a:lnTo>
                <a:lnTo>
                  <a:pt x="6388" y="274939"/>
                </a:lnTo>
                <a:lnTo>
                  <a:pt x="0" y="243363"/>
                </a:lnTo>
                <a:lnTo>
                  <a:pt x="0" y="81121"/>
                </a:lnTo>
                <a:lnTo>
                  <a:pt x="6388" y="49545"/>
                </a:lnTo>
                <a:lnTo>
                  <a:pt x="23812" y="23759"/>
                </a:lnTo>
                <a:lnTo>
                  <a:pt x="49654" y="6374"/>
                </a:lnTo>
                <a:lnTo>
                  <a:pt x="81300" y="0"/>
                </a:lnTo>
                <a:lnTo>
                  <a:pt x="1710453" y="0"/>
                </a:lnTo>
                <a:lnTo>
                  <a:pt x="1742099" y="6374"/>
                </a:lnTo>
                <a:lnTo>
                  <a:pt x="1767941" y="23759"/>
                </a:lnTo>
                <a:lnTo>
                  <a:pt x="1785364" y="49545"/>
                </a:lnTo>
                <a:lnTo>
                  <a:pt x="1791753" y="81121"/>
                </a:lnTo>
                <a:lnTo>
                  <a:pt x="1791753" y="243363"/>
                </a:lnTo>
                <a:lnTo>
                  <a:pt x="1785364" y="274939"/>
                </a:lnTo>
                <a:lnTo>
                  <a:pt x="1767941" y="300724"/>
                </a:lnTo>
                <a:lnTo>
                  <a:pt x="1742099" y="318109"/>
                </a:lnTo>
                <a:lnTo>
                  <a:pt x="1710453" y="3244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 txBox="1"/>
          <p:nvPr/>
        </p:nvSpPr>
        <p:spPr>
          <a:xfrm>
            <a:off x="9158237" y="210363"/>
            <a:ext cx="2670175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</a:t>
            </a:r>
            <a:r>
              <a:rPr lang="es-E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encuesta curso 22-23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10" descr="data:image/png;base64,iVBORw0KGgoAAAANSUhEUgAABLAAAALmCAYAAABSJm0fAAAAAXNSR0IArs4c6QAAIABJREFUeF7s3QeYVdW9/vHf9AJIL9I7UgREERCkqFjAFjUhtnjR2BM15klioqaba67Gm5vE3q7i1XuT/JNoIgqIWFAQRISIGkEpQ+8DDDPMAPN/3kX25Mzm9HPmzJ6Z73qeeXBmdln7s/dGz+tvrZVVXV1dbTQEEEAAAQQQQAABBBBAAAEEEEAAAQQCKpBFgBXQO0O3EEAAAQQQQAABBBBAAAEEEEAAAQScAAEWDwICCCCAAAIIIIAAAggggAACCCCAQKAFCLACfXvoHAIIIIAAAggggAACCCCAAAIIIIAAARbPAAIIIIAAAggggAACCCCAAAIIIIBAoAUIsAJ9e+gcAggggAACCCCAAAIIIIAAAggggAABFs8AAggggAACCCCAAAIIIIAAAggggECgBQiwAn176BwCCCCAAAIIIIAAAggggAACCCCAAAEWzwACCCCAAAIIIIAAAggggAACCCCAQKAFCLACfXvoHAIIIIAAAggggAACCCCAAAIIIIAAARbPAAIIIIAAAggggAACCCCAAAIIIIBAoAUIsAJ9e+gcAggggAACCCCAAAIIIIAAAggggAABFs8AAggggAACCCCAAAIIIIAAAggggECgBQiwAn176BwCCCCAAAIIIIAAAggggAACCCCAAAEWzwACCCCAAAIIIIAAAggggAACCCCAQKAFCLACfXvoHAIIIIAAAggggAACCCCAAAIIIIAAARbPAAIIIIAAAggggAACCCCAAAIIIIBAoAUIsAJ9e+gcAggggAACCCCAAAIIIIAAAggggAABFs8AAggggAACCCCAAAIIIIAAAggggECgBQiwAn176BwCCCCAAAIIIIAAAggggAACCCCAAAEWzwACCCCAAAIIIIAAAggggAACCCCAQKAFCLACfXvoHAIIIIAAAggggAACCCCAAAIIIIAAARbPAAIIIIAAAggggAACCCCAAAIIIIBAoAUIsAJ9e+gcAggggAACCCCAAAIIIIAAAggggAABFs8AAggggAACCCCAAAIIIIAAAggggECgBQiwAn176BwCCCCAAAIIIIAAAggggAACCCCAAAEWzwACCCCAAAIIIIAAAggggAACCCCAQKAFCLACfXvoHAIIIIAAAggggAACCCCAAAIIIIAAARbPAAIIIIAAAggggAACCCCAAAIIIIBAoAUIsAJ9e+gcAggggAACCCCAAAIIIIAAAggggAABFs8AAggggAACCCCAAAIIIIAAAggggECgBQiwAn176BwCCCCAAAIIIIAAAggggAACCCCAAAEWzwACCCCAAAIIIIAAAggggAACCCCAQKAFCLACfXvoHAIIIIAAAggggAACCCCAAAIIIIAAARbPAAIIIIAAAggggAACCCCAAAIIIIBAoAUIsAJ9e+gcAggggAACCCCAAAIIIIAAAggggAABFs8AAggggAACCCCAAAIIIIAAAggggECgBQiwAn176BwCCCCAAAIIIIAAAggggAACCCCAAAEWzwACCCCAAAIIIIAAAggggAACCCCAQKAFCLACfXvoHAIIIIAAAggggAACCCCAAAIIIIBAowqwXnvtNZs9e3ba7mphYaF9/etft+7du6d8zHXr1tkTTzxhFRUV7lhXXnmlHX/88Skfty4P8D//8z+2bNkyd4qePXva1VdfbTLJZPv73/9uM2bMcKdM5/1I9zU0xPubboPGfDzub2O+u1wbAggggAACCCCAAAIINAQBAqwodymdgUlD/ABMgBX/K9wQ72/8V8eW3F+eAQQQQAABBBBAAAEEEECgfgUIsAiwIgoQYMX/chJwxG/VELfk/jbEu0afEUAAAQQQQAABBBBAoDEJNOoAa9y4cdatW7ek71dOTo717dvXiouLkz6Gt2ND/ABMgBX/bW+I9zf+q2NL7i/PAAIIIIAAAggggAACCCBQvwKNOsAK0jxTDfEDMAFW/C9nQ7y/8V8dW3J/eQYQQAABBBBAAAEEEEAAgfoVIMDKkH9D/ABMgBX/w9EQ72/8V8eW3F+eAQQQQAABBBBAAAEEEECgfgUIsDLk3xA/ABNgxf9wNMT7G//VsSX3l2cAAQQQQAABBBBAAAEEEKhfAQKsDPk3xA/ABFjxPxwN8f7Gf3Vsyf3lGUAAAQQQQAABBBBAAAEE6leAACtF/+rqatu8ebO9/fbbtnLlStuzZ4/pZ0VFRdanTx87/fTTrXPnzlZSUmJPPPGEVVRUuDPGMz/XgQMH7OOPP7Zly5aZPkCXlZW5Y6vl5eVZy5Yt7bjjjrMxY8ZY+/bt474SHVfHXLhwoW3ZssWqqqosOzvb2rVrZyeffLKNGjXKCgoKrC4DrMOHD9uaNWts/vz5tnr1andtai1atLCBAwfapEmTrG3btvb3v//dZsyY4X5XWFhoX//616179+5Rr/XQoUPObcGCBbZp06aaY8tMxxw+fLi7xmbNmsVtFmvDZAKOUANZePdX96JVq1bWv39/d287depkWVlZsbrgfq/na+nSpbZ48eKae+t/XnTtHTp0iPuY0U6s8z311FPuXoY+13qmPvjgA/debN++3XStubm57lpGjx5tw4YNc89YvE3P/datW911ffbZZ7Zjxw733KrJRvdSxx45cqQNGTLEvR/xtHS+v6Wlpfbggw/a7t27a57VY4891t599133nOv36pd+NnHiRBs0aJB77/wt9P3UdZaXl7tN9HeKnt9E/XSN+vtH73vo31F+N/UnkXsSjy/bIIAAAggggAACCCCAAALpEiDASkFy//799oc//MGFJV6w5D+cPiTqw7o+WCuIiSfAUgDzxhtv2Ouvv17zIT1aN3UOffj88pe/HHXFRPVxxYoV9sc//tHU90itefPm9tWvftWFBQq61Hr27GlXX321+2CeatOH8ueff959qI7U9MFeIVbHjh3dtmqxAqx4r0/HUpCg40+YMCHusCPadScaYClI+H//7//Zzp07o3Lq3iqkvPDCC61169YRt9W1KyR59dVXYz4zOmbv3r3tK1/5StRjxnOfwwVYCpKeeeYZFzhFalrZ85JLLrHBgwfHDNIUsv7v//6vbdiwIZ4uuXcgnmOn+/31B1iXX365C1H194O/KXC+/vrr7Zhjjqn5lUI+BX6zZ8+OeQ91jeeee66NGDEibAjmHVRhmv7eifauedvq/ZoyZYoLscMFa3HhsxECCCCAAAIIIIAAAgggUEcCBFhJwip4UOVJtA/poYfWB1Z9mPSqRiJVYCm8UsC0ZMmShHs2YMAA+9rXvhY2kFHAMW/ePPfhWB+UYzV9QFY1xq5du9ym6QqwFPT893//t+3bty9WF1ywoWqVjRs3um2jBVi6JgV+r732WlzX551cwd+0adNcdUsqLd4AS/dBIYWCpoMHD8Z9SoWK//Zv/xa2+kzHnDt3rs2ZMydikBruRKq4U0VbmzZt4u6Hf0N/gKUAZNGiRa7qKlZTSHLmmWe6IDFShdnatWvt6aefjhq4hjuPqr30Lij8C9fq4v31B1gK8rzKNH8fVIElK6/p74U///nP7r2PFIb7jyEzVeidd955lpOTc9Rl6hpV9RnPvfB21jEnT57sKkfjrfqLdZ/5PQIIIIAAAggggAACCCCQDgECrCQU9WHz2WeftX/84x81eysEOPvss11Fiap79MH+o48+coGRgit/ixRgKYSZNWtWzYdYHVcfKPVB3BvypvOrKkXbaTiV94FXH2J1XIUy/vbpp5+6PnuhicKDE0880U477TQXYOgY27Ztc0HI8uXLjwqB0hFg7d271x599NFaoV+XLl1cJYmOr/5rGJ0qv1SB5q8SixZg+d10D8aOHesq3zTsStereyIHhUehlU9yUMVOuBAg3scj3gDrww8/tN///vc190EhgYYKKjDo1q2b64P6qfuqME7DU70WKXDSMMnHH3+8JhT0nkUFml4wF+na/UFKvNfrbecPsNR/hbDedemdUAippudr5syZ7h54z2y0oEnvja5L+6npHmr4p6rmNARS59JxFIbqXdP7EPrM9O3b16ZPn35UoFtX729ogBUaCJ100kkurNL7qyHGGlqpYbKqLlST15/+9Cf33HtNAbLeTVVvqkpLnno39G6GXmekwEkuCsQ0bNCz03MuO70PslPoq2pIvWsKzrxgW0OTb7jhBrcdDQEEEEAAAQQQQAABBBAIikCjDrBSQY4WliiE+L//+z/3wVOtV69edtVVV4UdvqcP1BpOpXmeQlu4AEsfbhXweB/YY1XIhKu80fxGF198ca1z+UMGhQYKbE444YSjqix0TM2hpCqw0AqhdARYCmQU6HlNw5/U13DzFclAlTeh1SOR7ok/wFEodsUVV0T8AK4AQ8P3FCSo6cO8qrAUjiTb4gmwVM322GOPudBATffh/PPPd/Nxhat2CVeVo4BU1xYatoW6Kry69tprI1675lNS5aAqm9QUBCmsUIVXMs3/bOkYupYzzjjDhXL+oWh6vt577z176aWXap6vSM/WW2+9ZX/7299ct+KpDPJXHCkw0jA9VUKFtrp6f8MFWLq3X/rSl6IOyfOHywq39DwqxArX/H+nhHsvFP49/PDDNRWUCsF1TyJVVeld0HBo7++0Cy64wAXANAQQQAABBBBAAAEEEEAgKAIEWBHuRKSwRKGChsBpDiM1VUfoQ3K0SdQVWKiSJLTqJ1yApSoIVefoQ74+aGqOIlVNRGv+0EsVG5p7J7SpUkx99j6cqgpDFSGRPszq/ApFNCTNa6kGWKqSeeSRR2qqrxQyafhatInUNfxKYYs3b1i4e6K+KozSsDU1BTEKcLyqn0h2/iAnUrVOvC9qPAFWaCCj48YKFbSNv1ooPz/frrnmGheaei10sn1NYK6AK9ocRqr0UTAke91XBU3JVtuEC7BiVbT5q4PCVQ7q/uidWb9+vbvMrl27uvsaa6hnqHG456Uu319/gKUA6rrrrnOLOERq6o+C2lWrVrlNFCjq7xMtZhCt+f9O0bxVCoO9dzr0eQz3zPiPrVBMww3194mCc/09ouGJNAQQQAABBBBAAAEEEEAgKAIEWBHuRKQAS0O6VCXlrZo3fvx4NwQuVtPQKQ3V8Vq4AEuVT/pSRZE+qCvgCZ3kOdw5/AFCv3793FxJoVVNCnhU9aKm46niRh9SY31AVuCkD+VqqQZY/hBNE85reF+0psBN4YyGh6mFuyf+YMz/QT7a8d955x178cUX3SaRqnVi3Vfv97ECLP99CjeJd6RzqXrvySeftMrKSreJv8ouNMCKVYEV7/XEu53/uhQg6vlSEBOtaV4zVaN5Q/7816QgRcNZde0aeqp5svSuxWqhq1YqGNO7oKGUXqvL99cfYGmifC18oAApUvP3R3+XxHOdOl7oe+2vpPM/j/GEpbFs+T0CCCCAAAIIIIAAAgggUJ8CjTrAGjdunJtXKJmmD7+qyvEP44n1ATnSuT7//HNXTRRrEvdE++oPEPxBUzwBV7hzKjzS6mXeCmqpBlihw9wSCYtULaShTWrhAiy/62WXXRb3UEANo1Mw5FV4JbKv3yxWgKWhkAoEFcyohRvqGeneq3+qjtE51Pz3IjSI0+8VUmq42PHHHx+1wi3RZy3c9v7nS/OvKZyNNZ+YvxKqe/fuLrBNdZXL0PdT/fUHxXX5/voDLA2R1Wqe0Zr/+VZ1XY8ePeK6NRoKGbpCZ+i+/mBXlVkafqpqOw2pjHV/4uoAGyGAAAIIIIAAAggggAACGRRo1AFWpInSU/FNNojxf7hNpW/68K85ohQurVixwlVseRMw+8MN/3kTCU5CrzXVACu0SiiReZdCg6FwAVZoAJDKfdW+WhFPwU8yLVaA5Q/a4qlAC+1HqF+rVq3s5ptvNk22reaf7Dx0Pw1FUwWShoSpIijcfGPJXK+3jz/ASsRQwxg15E/Nf03x9smbxF3DTRVOafL70Inc/e9ZXb6//nctHotQg3ivOdJ2/mv1L2zg7ae51xRiaainFodQ1R4rDqaqz/4IIIAAAggggAACCCBQ1wIEWAkKhw7bSeRDt7+KJp4AS/uUlJS4Cbe16uCGDRvc0EXNDxSp+YMm/xCleD5Ue8cOrfBIJcDyV9skciyFMw8++KAbyhguwPJPDJ/g7ay1ebzDQcOdI1aAFasyKFa/Q68z3DBQnV/znKnyJlJTSKG5rrQqnoLMaPOPxepPpAArnufa2zf0mqItmqDtvRXzdJ0KqxTgqqpN1+uFt+H67O9PXb6/yQRYocFkvOaRtvOHot7qhu+//37Nqo/h9lWoqZBTFat6N6PNn5ZqH9kfAQQQQAABBBBAAAEEEEhWgAArQblolTDRDuWvVIn2QV8VVVoFUBNYq8IkkeYPh/zBSiIBVmjokkjo5O9vrGGO0a4vNBSo6wArkeo0f58zGWBFCntkpYn3taJc6AqS4XwVUmi4n1ajjLTaXTzPXSLPtf948QRYCj9VpfXmm2/WDPWMp1/eNv73rC7f3/oOsMKtHKhwT3PIzZo1q2Z102h+msPsoosucsMNqcpK5EljWwQQQAABBBBAAAEEEKhrAQKsBIVTqeDQHFiqHlELF2AprJo3b57Nnj07alWJJnjXKnuao0uTtv/1r3+NOD9SKhVY6QqwUqnASiTAilXFk+CtTmjzug6w9Ewo8FGLVfmnyhsNpdOCAP4hdf6L0rDCq666KubqfpEw0hVghZsXTat26p3ZunVrxHuhIE4eWpVRgZyqExX+Rgqw6vL9TTXAinVfE3ogw2y8a9cu90zovQ4dduzfVEMMtQLq8OHDUz0l+yOAAAIIIIAAAggggAACaRMgwEqQMrRqREHStddea127do15FE3e/dBDD5k+lEcKsDRk7/e//31N9YwqIDp27GhDhw51Ezvrn/VBP3QC5ljVTclMLO1djMK0V155xX2bSgWW9vevlHfTTTfFXGFR+6kK7fHHH3fBRLiAKnQC83CrzsW8MWnaIFaA5Z8wPp1zYMW6BA07/eKLL1x4odUgvYUEvP0mTpxoU6ZMiXWYsL/3P3/hqoAiHThamKT7/cwzz7h+e033X3M2abibFmfQ/F56B0NbrKGadfn+JhNghRoksrhBUjcrZCeFnAoG5aW/d3bs2FGr2lPzq2k1SQ05pSGAAAIIIIAAAggggAACQRAgwErwLmjS9GeffdZ92FPAdMUVV7jV3mI1fyWUvwJLH9gV1CiwUcvPz3dVEDp2tKE8sVaoq6ysdFUsXhCQSBAV+uE6kf3CWYSGYYlUSilw0dxO+sAdbr/Q3+u8iQyRjHXPEvl9rAArlVUINSm5ng3NgaaWyr3QkLL33nvPVe15wwxVhXX11Ve7Zy7R5g+w4h2G6a/K8/dhyZIlLsz1htAqtLr00ktjDncMnbdN1+J/z+rq/dW5kgmwQgPYRP4+SfQ+xdpe1Vla0VBBq5r68rWvfc0NJaQhgAACCCCAAAIIIIAAAkEQIMBK8C74g4iTTz7ZLr744pjzxWgeH6045jX/B+vQSiNto+E7+sAeax4afzAWLtwIXelM8x1dd9111rlz56hXroqxRx99tGbenFRCE53Ivwrfueeea5o0PVpTeKEQbdGiRW6zcAGWKkceeeQRFx6odenSxb7+9a+nZYLyRB6NWAGWP+hp3769XX/99XFVoa1evdqefPJJUxipFhoS6boVDur8slDoGSt0UBg4Y8YMt4qlWipD15K9ro0bN9pjjz1Ws2Kgvwrsf//3f91cXpHue6R7Exq6ahv/e1ZX76/OlUyA5b+3uncKxUOrLBN5Dr1tFQBq7iuFnqqimj59esyA0v+O1lcYnMz1sg8CCCCAAAIIIIAAAgg0fgECrATvsT78azicPhx6H65VvaKAJ1LTEK4nnniipoIm3AdrfwASz4p4CnhmzpzpJrj2Wrigyf8hWeHYtGnTon5IVmikMMCrgEk1wPJXmLVp08YNv4w2REkrzSlEU5gWKcjw3w8FfpMnT7bTTz89Zvg3f/5856ehWxqONnXqVOvTp0+CT8SRzWMFWNrGH2Kqn2eccUbUfqpSSRV/qjRTU7ChUEbzPan5A5kRI0aYhidGC0D8AZZCP92LZCZz9wdY8j/vvPPcinaRmrc63uLFi90mqvy65ppr3DxWXgsdchpu1cVwx/Y/L+Hes7p6f3WuZAIs/3sR7/xTei///Oc/m4IqPb8KRM8//3w3zFgtNLSOt+LRH2AlOsw1qReHnRBAAAEEEEAAAQQQQACBOAUIsOKECt1s1apVblibVxHTrl07V+GgD5H+duDAAfvDH/5gy5cvr/Urf2WIv5KqQ4cOrlJKH97DNX0Q13w+qr7RsDCvhQuatO1zzz1nGj6lppBBwYlCHk2C7W8KS1544YWa6hj9PtUAS8fwh2IKLDSBeLjgRKGVqoS8IU3aP9IHcX9ApxBAq+udcMIJEcMhBZAaoqYARk1Bmrxbt26dxBMRX4ClYVqqOlKllJr6qdBBFVXhKu0UXnkhRehQOg3tysvLc8fwBzLxXLuCCs0v5V17vFWE4WD8AZa20f1U9aCG/fmbntXXX3/dPbvecztkyBC7/PLLa4VuoZVUslG4eOqpp0a8n3p/9LwoxApt4RZLqIv3V+dMJsDSfv7hkvLTPdawynBNz8Lbb79tr776as0wUP/76X8nor1rOoeeNf09pSGY3j2Mp1IzqZeFnRBAAAEEEEAAAQQQQACBJAQadYClKhBN9pxK07Ly+iAZWtESrvJJHzo1DGrkyJGuIkIfCBUY6UOmN3F7tA/W2v7pp582fbj2mkIsDbVTVZACC51XwY7CF32ADXfc7t27uyF0CntCm786RaGArkuTd2s4oYIsHU/hgj5Qh4ZiOk46Aix/kKbjaviahiopxFCfVZGiD9GzZs2qFaBp20gBllzmzp1rc+bMqakY0/X179/fzj77bOvUqZO7fzLesmWLq1jT5NXeNcZTNRTrGYqnAkvHCDdRv/qpMFHPqvqpUEirByrkUTDjNT1jCko1oX9o8wcyupeqspswYYLpGdIxda0KWDT/lZ4dbyJ3HVPVT8m+J+ECLPVNfTjxxBPttNNOM1Xb6R5p5Tu9D7o2L5BTQKuhlP7wV8MbFUjpmVFTMKegbdKkSS7U1T3TNZSUlNiCBQvcu+bN6RVqc9lllx21ml5dvL86Z7IBlq5RKyfqvfOa56e/UxSu6ntZa6ixnnXNaecZykaBlya491q4d033QVV/2k5/R6l5x3z55ZdrVYjq77GLLroo5aGMsd4bfo8AAggggAACCCCAAAIIxCvQqAOseBGibRcpuNGHZ1WJePP0xDqXhqjpQ7c3HC6eypBYx9Tv9aH02GOPramuijafkT70ajiaJgWP1dRXHVdzFamlI8DScXRuVf+oQiSepuvTPvqgHW0olDcs7f3336+1mlqsc+g6FfScddZZKX1YjzfAClc9E6uP+r2C1K9+9asulPO3cAFePMdU8KGAL1plU6zj+AMsVbCp6jCeZyxapVG4ACZWXxTyaA4pVe1571mkeZzq4v1NNsDSdSm4VWAXGmDHul79PloVnwJpDV3WMNNEmoaUqjJSf5fQEEAAAQQQQAABBBBAAIGgCBBgxbgT0YIbfch+4403XNWSV9ES7nCqLtHk2qpyWLNmjdskXICln6uSREN5YgUAqshSRYqCF31g91bq0881J1ekuZxUgaQJsr0V7cL1V0GAKl00n45WJlNLV4ClYyng0Bw9mgPJX+kV2h9ViGnomD7Y7969O2qApf10LAWKOnYsP22vAEVD+KINNYz3RY03wPKOt3LlSheAhquiCz2nAjZVzFx44YVRhzcqxJKnrt0bGhit7y1btnSLD2iYX6yFAqIdxx9gDRs2zM1/pTmsdM8iNYUkCuS8OZvCbadQR++C3gmv2ijS8VRlp3up6jS9C/JV01xhetfCzQmW7vc3lQBLfdXfIaoO1LDgaH+feAYKd3UP+/XrF9FZQZ6GA4dWbEXaWO+97t+XvvSloyo4430P2A4BBBBAAAEEEEAAAQQQqCsBAqwYsvEEN/rgqmFZGtqnD+0KUhQk6cP5mDFj3BAmfVh+6qmnYgZY6o5CgXfffdeWLl3q5kvyhkYVFRW54UQa3qPQxRsmqHM+/PDDpjmW1GLNaaT+aYiWzqEgS0GBQgwNzdKHYVUkqe8aZqfwSC0eh0QfUm84n8IGfdBWSKFrVLhxyimnuPBh79699uCDD8YVYHnnV0Cm61Ogo2FrmkRfTdeooVMaZqnhbTp+qqu9eedMNMDSfnomNJxO/VSwqX7KQFU1CphUTTR27NiE5uXStS9btswFefKt62sPF2BpPiv9XJPk69r0fOq6ZK+5mBRw6XkKN/+a/xnSfgpoNQG+qva869G+el779u1ro0ePdkMgvSBOQy9nz57tDhXPqpvpen9TDbC8a9c1as482en91/up5l2z7HTNiRhqKKqGWupdUz+9v1P095T+TlFIqr+rkp0DLtF3n+0RQAABBBBAAAEEEEAAgUQFGlWAlejFsz0CCKQmECnASu2o7I0AAggggAACCCCAAAIIIIBAbQECLJ4IBBBIWoAAK2k6dkQAAQQQQAABBBBAAAEEEEhAgAArASw2RQCB2gIEWDwRCCCAAAIIIIAAAggggAACmRAgwMqEMudAoJEKEGA10hvLZSGAAAIIIIAAAggggAACARMgwArYDaE7CDQkAQKshnS36CsCCCCAAAIIIIAAAggg0HAFCLAa7r2j5wjUuwABVr3fAjqAAAIIIIAAAggggAACCDQJAQKsJnGbuUgE6kaAAKtuXDkqAggggAACCCCAAAIIIIBAbQECLJ4IBBBIWoAAK2k6dkQAAQQQQAABBBBAAAEEEEhAgAArASw2RQABBBBAAAEEEEAAAQQQQAABBBDIvAABVubNOSMCCCCAAAIIIIAAAggggAACCCCAQAICBFgJYLEpAggggAACCCCAAAIIIIAAAghwZXScAAAgAElEQVQggEDmBQiwMm/OGRFAAAEEEEAAAQQQQAABBBBAAAEEEhAgwEoAi00RQAABBBBAAAEEEEAAAQQQQAABBDIvQICVeXPOiAACCCCAAAIIIIAAAggggAACCCCQgAABVgJYbIoAAggggAACCCCAAAIIIIAAAgggkHkBAqzMm3NGBBBAAAEEEEAAAQQQQAABBBBAAIEEBAiwEsBiUwQQQAABBBBAAAEEEEAAAQQQQACBzAsQYGXenDMigAACCCCAAAIIIIAAAggggAACCCQgQICVABabIoAAAggggAACCCCAAAIIIIAAAghkXoAAK/PmnBEBBBBAAAEEEEAAAQQQQAABBBBAIAEBAqwEsNgUAQQQQAABBBBAAAEEEEAAAQQQQCDzAgRYmTfnjAgggAACCCCAAAIIIIAAAggggAACCQgQYCWAxaYIIIAAAggggAACCCCAAAIIIIAAApkXIMDKvDlnRAABBBBAAAEEEEAAAQQQQAABBBBIQIAAKwEsNkUAAQQQQAABBBBAAAEEEEAAAQQQyLwAAVbmzTkjAggggAACCCCAAAIIIIAAAggggEACAgRYCWCxKQIIIIAAAggggAACCCCAAAIIIIBA5gUIsDJvzhkRQAABBBBAAAEEEEAAAQQQQAABBBIQIMBKAItNEUAAAQQQQAABBBBAAAEEEEAAAQQyL0CAlXlzzogAAggggAACCCCAAAIIIIAAAgggkIAAAVYCWGyKAAIIIIAAAggggAACCCCAAAIIIJB5AQKszJtzRgQQQAABBBBAAAEEEEAAAQQQQACBBAQIsBLAYlMEEEAAAQQQQAABBBBAAAEEEEAAgcwLEGBl3pwzIoAAAggggAACCCCAAAIIIIAAAggkIECAlQAWmyKAAAIIIIAAAggggAACCCCAAAIIZF6AACvz5pwRAQQQQAABBBBAAAEEEEAAAQQQQCABAQKsBLDYFAEEEEAAAQQQQAABBBBAAAEEEEAg8wIEWJk354wIIIAAAggggAACCCCAAAIIIIAAAgkIEGAlgMWmCCCAAAIIIIAAAggggAACCCCAAAKZFyDAyrw5Z0QAAQQQQAABBBBAAAEEEEAAAQQQSECAACsBLDZFAAEEEEAAAQQQQAABBBBAAAEEEMi8AAFW5s05IwIIIIAAAggggAACCCCAAAIIIIBAAgIEWAlgsSkCCCCAAAIIIIAAAggggAACCCCAQOYFCLAyb84ZEUAAAQQQQAABBBBAAAEEEEAAAQQSECDASgCLTRFAAAEEEEAAAQQQQAABBBBAAAEEMi9AgJV5c86IAAIIIIAAAggggAACCCCAAAIIIJCAAAFWAlhsigACCCCAAAIIIIAAAggggAACCCCQeQECrMybc0YEEEAAAQQQQAABBBBAAAEEEEAAgQQECLASwGJTBBBAAAEEEEAAAQQQQAABBBBAAIHMCxBgZd6cMyKAAAIIIIAAAggggAACCCCAAAIIJCBAgJUAFpsigAACCCCAAAIIIIAAAggggAACCGRegAAr8+acEQEEEEAAAQQQQAABBBBAAAEEEEAgAQECrASw2BQBBBBAAAEEEEAAAQQQQAABBBBAIPMCBFiZN+eMCCCAAAIIIIAAAggggAACCCCAAAIJCBBgJYDFpggggAACCCCAAAIIIIAAAggggAACmRcgwMq8OWdEAAEEEEAAAQQQQAABBBBAAAEEEEhAgAArASw2RQABBBBAAAEEEEAAAQQQQAABBBDIvAABVubNOSMCCCCAAAIIIIAAAggggAACCCCAQAICBFgJYLEpAggggAACCCCAAAIIIIAAAggggEDmBQiwMm/OGRFAAAEEEEAAAQQQQAABBBBAAAEEEhAgwEoAi00RQAABBBBAAAEEEEAAAQQQQAABBDIvQICVeXPOiAACCCCAAAIIIIAAAggggAACCCCQgAABVgJYbIoAAggggAACCCCAAAIIIIAAAgggkHkBAqzMm3NGBBBAAAEEEEAAAQQQQAABBBBAAIEEBAiwEsBiUwQQQAABBBBAAAEEEEAAAQQQQACBzAsQYGXenDMigAACCCCAAAIIIIAAAggggAACCCQgQICVABabIoAAAggggAACCCCAAAIIIIAAAghkXoAAK/PmnBEBBBBAAAEEEEAAAQQQQAABBBBAIAEBAqwEsNgUAQQQQAABBBBAAAEEEEAAAQQQQCDzAgRYmTfnjAgggAACCCCAAAIIIIAAAggggAACCQgQYCWAxaYIIIAAAggggAACCCCAAAIIIIAAApkXIMDKvDlnRAABBBBAAAEEEEAAAQQQQAABBBBIQIAAKwEsNkUAAQQQQAABBBBAAAEEEEAAAQQQyLwAAVbmzTkjAggggAACCCCAAAIIIIAAAggggEACAgRYCWCxKQIIIIAAAggggAACCCCAAAIIIIBA5gUIsDJvzhkRQAABBBBAAAEEEEAAAQQQQAABBBIQCHSAVV1dbatWrbLnn3/e5s6da59//rm1atXKxo0bZ1dddZWNHj3asrOzY17uJ598YjfeeKPdcsstdtFFF8XcPtwG6ouO89RTT9nbb79t69evtzFjxtj5559vl1xyiRUXF4c9bmVlpc2ZM8deeOEFW7x4seXm5ibc/6Q6zE4IIIAAAggggAACCCCAAAIIIIBAIxEIbIClwOill16yH/zgB7Z7927r06ePde3a1fbu3WsffPCB41cg9c1vfjNieKRtVq9ebXfeeae9+eab9tvf/japAMvflyFDhljr1q3dsRVkTZgwwe655x7r1atXrcdC4dVDDz1k9913nzVv3twGDx5sVVVVrv/6/o477rArr7zShVo0BBBAAAEEEEAAAQQQQAABBBBAAIHwAoENsLyqqfLycvvFL35hkyZNctVWCpOWLVtmd911ly1dujRiKKXt3n//fReAffzxx+7qkw2wQvvywAMP2CmnnGJZWVm2f/9+e/jhh00/u/76610glZ+fXyP94osv2ne/+10bNWqUuwYFcKH937Ztm/3ud7+zkSNH8nwigAACCCCAAAIIIIAAAggggAACCEQQCGyA9fjjj9uPf/xj+9GPfmTXXnutC4xCmyqqrrvuOjv77LNd9ZMqmry2detWe+KJJ+yZZ55xPyosLLTt27cnFWApcPrNb35j//Ef/xG2L1u2bLFvfOMbtm/fPhdm9ezZ052ztLTUvv3tb9uSJUvs6aeftuHDh4ft/7Rp01wYFxp88bQigAACCCCAAAIIIIAAAggggAACCPxLIJAB1oEDB+y//uu/7G9/+5v96le/CluhpPmwbrjhBuvQoYOrYtKQPrWKigoXfM2YMcOFRqrAWrRokd1///1JBVg63mOPPebmvbr77rtt6NChtZ6fXbt2uQBLc3VpfiwNE1Rbvny5m6dr/PjxRwVs+v2OHTvs5ptvNlWYPfjgg646i4YAAggggAACCCCAAAIIIIAAAgggcLRAIAOseG6UhvWpMqtHjx5HBViq3tI8VWPHjnWVTb/+9a/dPFTJDiGM1h9veGGnTp1cpZYCNTXN36WJ42+//Xb35a8gCw3a/vKXvzCMMJ6bzjYIIIAAAggggAACCCCAAAIIINAkBRpkgKVhfQqpfvKTn9htt93mAqKcnJyIN7AuAixNxv7uu++6oYWqvrr33nvtwgsvrAmqvCGQqgZT0Bau1UW/muRTzEUjgAACCCCAAAIIIIAAAggggECjFmiQAdaCBQtccFVUVOTmnRo4cGDUm5TOoCi0ckon1dC/n/3sZ3bGGWe4Sea9Fs8549mmUT99XBwCCCCAAAIIIIAAAggggEC9CqhARCOLNCWOps5Zv369jRkzxs4//3y75JJLrLi4OGz/Kisrbc6cOfbCCy/Y4sWLLTc318aNG+em0hk9enStz8fJXuDBgwfdlDsqHIk2cqmkpMT1f+7cuabphjQi67zzzrNLL73U2rZtm+zpY+5XX/07dOhQzSizSJ288sor3fRKmhPca4cPH7aFCxe6+cLnz59v6r8WlZPT5MmTAz83d4MLsDQpulb7W7du3VFVT5FuXDqDor1797rKr40bN7p5rD766CNr1aqVfe9737PLLrvMvbRq8Zwznm1ivjFsgAACCCCAAAIIIIAAAggggEASAgqvNP2N5o7evXu3C340v/Tq1atdkDVhwgQ3p3OvXr1qHV3h1UMPPeRCFC2oprmgNUrpgw8+cN/rM7sCFO/zcRJdc7vMmjXLbrnlFrdoWqQAa8WKFe7z+NKlS61Pnz7WuXPnmP1Ptj/+/eqrf8oltGjcyy+/HPFS/AGWQq8//elPbhE5eY4YMcLy8vJMfvpezt/85jcjBpbpMkvlOA0mwNKL9cYbb7iVALXyn5LEL3/5y3G9EHUVFCm9VGqpCiwFakqFL7jgAgKsVJ5I9kUAAQQQQAABBBBAAAEEEMiIgDensxYXe+CBB+yUU05x0+Ls37/fjXbSz66//noXSGl+aa+9+OKL9t3vftdGjRplv/jFL9zIJH1mX7ZsmQtItm3b5uaqVnVPsm3lypX2rW99ywVTauECLBWVKLxS5VhoRhDa/+nTp7s+hVYiJdun0P3qs38KF7UoXMeOHd3Cdy1atIh5SaqS0wJ07du3d/fMW6Bu7dq1bsG69957r1amEfOA9bBBgwiwVNb25z//2T2Qaj//+c9dUBQ6ZC+aXbQASzdRc1f526BBg+yRRx5xCW6sNnPmTDfP1dSpU2senueee869SL/85S/tiiuuCHsIr1/6i0HlmTQEEEAAAQQQQAABBBBAAAEEMiGgwEkLkakQQ4Ui+kwbuviYCkcUeKg6R59Ze/bs6bpVWlrqqn80Ourpp5+24cOH1+rum2++adddd51NmzbNBUehwVe816UASp/7ly9f7kY8zZs3L2yA5X0Wv+aaa446l6qUdP633norbD/j7Uu47eq7f6p007A/hXPf+c53os4Jrv6rYk6eTz75pJtPfMqUKbUuywsy+/bt6zKNli1bpsJTZ/sGPsDSg6HVA/ViKUxSIKTxtP5V/eozwNIY2xtuuMGV2ml8rtJnViGss2eWAyOAAAIIIIAAAggggAACCKQooPmdH3vsMVe9pAocryLHO+yuXbtcgKVFyzS/lIYJqilU0jxX48ePd8MLNWQwtKkqStVBquryPh8n0lUFa88//7z99Kc/deGahjNqqKK/AktDFlVJpGvQPFzqj7/98Y9/tFtvvdUVw0RaXC2RvmnbIPTPyxuiFcyEXpdXsaUwUZVxqtwKbbpXP/zhD+21115z82P5n4VEjepq+0AHWEp69UI8++yzbuytHmAlgom2VIYQajI49UF9URLpv9Hqi15olVWqFE8vqCaJi/VSe2m2ktBkXupEDdgeAQQQQAABBBBAAAEEEEAAgXgFvKqcTp06uYKSDh06uF3rulhDwxBVwXXRRRe5Si8FLuECLFWCac6mDRs22KOPPho2K/BGXIWb0DxeB/929d0/BWga2qkvBXc7d+60J554wg21POGEE+wrX/nKUZPvexVbGvmlXEUL4vlbKrlJspaJ7hfYAMsryVP6d+6557qJ0/XiJNNSuREKru68805Tchuu1M5LXzX+N7RsMRNllclYsA8CCCCAAAIIIIAAAggggAACkQRU2fTuu++66icVa9x7771u2h1vFJQ+F6uiKVpVU7KfwTV3lqbi0TRC999/vwvNvGP5K7C8qiJdR6SiEG+0lI6jIEwT1KfSgtC/0Gqp7t27u3ukKZA0Sbs3Ifvpp59eMzeZrnf27NluuKGCQU3Yr8nb/U0TvCsQ1JDE2267LRWmOts3sAGWNync2LFj3bBBVTcl25J9ebzzeSsL9OvXz40bHTZsmHt5VT3117/+1b3Yav5J6kInttNE7z169Kg1sZ2SYo0l1pBIGgIIIIAAAggggAACCCCAAAL1JaAhhQqlZsyY4bqgqXH0OfaMM86oNf90PJ+v49nGf50KrVRJpRFY2n/MmDFuk0gBVjzhVDzbxOsdlP55o7kUMl5++eUu8NMoMLVNmza5wFEFOPqd7qemOoonnIpnm3it6mq7QAZYKoHTEo6aqC1WmzhxYswkNZmXJ/S8elCVMus4qsjyLy2qF1uT3p1zzjm15uYKnb+rLpcWjWXE7xFAAAEEEEAAAQQQQAABBBCIJqBJzzXyaePGjaZ5rD766CM3gboCkssuu8xyc3NrBUqaq1rD/MK1ZD6De5O/KwvQFD3+8/krsOIJp+LZJt6nIij90zWpsEY+mgPMX+yzefNmV0mlaY00afu4ceMIsOK9ycls580ftXXr1pi7ZyLAUicOHz7sxpRqjKkmuVO5ooIszd5/ySWXWJcuXcL2VVVac+bMcftp/K0eMj1AmvROlVfxrqQYE4INEEAAAQQQQAABBBBAAAEEEEiDgD7/zp8/31VgrVu3zo06uuCCC+oswNJE7Qpd9Lla5wpdBS8IFVhB71/oLQ9dXfKOO+5wrvFUV8WzTRoerZQOEcgKrJSuiJ0RQAABBBBAAAEEEEAAAQQQQCBlgZkzZ7rV+6ZOneoWNWvRooU999xzrior2gp4XuikKXM0cbj3vb9Dmlxd80lrvisNidP2AwcOrLVZpADLG0qnjcOtrKefexVYxx57rKliLDQYixfHm587E/0rKCioNYwztI+JzE3lD6Peeustu/TSS2vmuMrJyTnq8r19vNArXp9MbkeAlUltzoUAAggggAACCCCAAAIIIIBAAxHwAiDNo+RNlJ7MKoTRAqyvfe1rduutt9rHH38cl4oX5GRqFULPIBP9E0DoPGSRAizNV6ZWWFgY1kxzYMnUs2IVwrgeLTZCAAEEEEAAAQQQQAABBBBAAIGgCZSUlNg999zj5nlWdVXHjh2P6qJWuNN8VJpnSQGWJgv3pvwZP36821/zPYc2rzJK0+lEWh0wdPu1a9fav//7v9uePXvCEmn6HoVII0aMcBVgmlT+6quvNq2WqDmgHnvsMTdlj/rjb161WLQVE2Pdl6D1z1sF8vbbbzd9eatDeteh1Qjvu+8+V3HmzVPmrdiYn58ftlpNz8Cdd95pqtR65plnbOjQobFY6uX3VGDVCzsnRQABBBBAAAEEEEAAAQQQQKD+BLzQQtU6CkU0v3No01xKzz//vBvid80119hdd91lCkBU+fTtb3/blixZYk8//bQNHz681n7eZOfTpk2r2SeVq4w0hFDH9IY4hvbPO5cmpVefFcqE62cqfQrdN9P909xkul6FTAqoOnXqVOtSVq5caTfddJML+LSq44ABA0xhoiZ+16Tu4e71J598YjfeeKP17dvXhZnJDLVMl2e04xBgZUKZcyCAAAIIIIAAAggggAACCCAQMIFZs2aZVv3r16+fCziGDRvmKnoUePz1r391E6qraY6pkSNH1vT+xRdfdMHWqFGj3ETvPXr0MAVey5Ytc6HRhg0b3HxWWrgs1RYtINJqiZqPSwutqcrq4osvdiGb5q3S+R944AHTPFv6XaThdg2tf14wp+Dx8ssvd9evyjg1Vcz98Ic/NIWIug/XXXedefNdaVG5b3zjG66aLvReq8Ls7rvvtrlz59ZUbKVqUlf7E2DVlSzHRQABBBBAAAEEEEAAAQQQQCDAAgcPHnQVOQqJVJE1ZMgQa926tWnVPQ0769q1q/3oRz+yc845p9ZQNQVEqv75zW9+44YQDh482FX8aK4lfa+JwBUc5ebmpnz10QIsHVyVYDqf5qjq06ePde7cuab/EyZMcMMce/XqVasf3oTl6Qi36qJ/sdB0fzTkT0FVq1atbNCgQaZ5seSvplBSqw9q7jKv6V7PmDHD7r33XnevNSQzLy/PVqxY4b4Pt0+sfmT69wRYmRbnfAgggAACCCCAAAIIIIAAAggERODw4cO2dOlSN4+UKpkUXCnI0pDCSy65xLp06RK2p6rSmjNnjttP1T0Kq8aNG2dXXXWVq7zKzs5OyxXGCoh0Es3n9dRTT7kqIs2Xpf6fd955buU9rzoptDOZDLCS6V88cAoRVYWlSfUXLFjggqxY/rrXCxcudPNcaSiiQi1V1slp8uTJrnotyC2QAZbGae7cuTPIbvQNAQTSINCmTZuao+j/9IS20O+j/S7aMdLQRQ6BAAIIOIFDh80OHjKrOlRtB//5z+5nh6vd70K/Dleb7dhb7fbLyjrylf3Pr5xsM+8rNyfLcrPN8nLM8nLN8nOyLD/XrCAvywpyj+xHQwABBBBAAIG6EdDcWJpDqy6HF9ZNz5vuUQMZYGkFgl27djXdu8KVI4BAygL+0Cs06NLBI4Vi0cIy7UdglvKt4QAIZERAIVJ5ZbVVVJlVeH9WHfn+wEGzA1XVNX9W6vuD1aY/9aWQakvpkQAq2bZg5aFkd63ZT2FWYV6WFeaZFeVnWVG+WXF+lhUXZFmzArNm//yzeWGW6auF+zI7piir5is3J+VucAAEEEAAAQQanYAmotdQuv79+9v06dMb3fU11gsKZIBFeNVYHzeuC4HaAqGVlv73PvT7aL+LdoxMekcLzKguy+Sd4FyNUeBQdbWVVZjtO1Bt+w+YlR2otrIDZvv1faW+zHaVaRv9vNqqUs+OUmZMR4CVcifMXLDVsijLWjXLslbFWda6mVnrZlnWpnmWtWmW7f5s2zzL2rXIcpVhNAQQQAABBJqCgKqvNJROq/Vpzi5awxAIZIDVMOjoJQIIBFnAH3r5hyVHCsWihWW63iAEZv5ATP2KZzgm1WVBfmKbdt92HKi0rRUHjnwdqLRtFQds2z9/pt/tqqyygaX9rfnBZg0GKigBViJgbZplWbtjsqx9iyxrf0y2dTgm68hXy2zreMyRkIuGAAIIIIAAAgjUlwABVn3Jc14EEGhUAtECM6rLjtzq0ACNoZiN6vGPeTEHDh+2jfsrbFO593XANldU2OZy/XnAqg4fjnmMCcXdbX/JkSWiG0JriAFWLFfN1dWpVbYd2yrLjv3nn51bZ1vnVlnWuU22m7eLhgACCCCAAAII1JUAAVZdyXJcBBBAoI4Ewg2zjmc4ZkOoLvMHXfqe6rI6epDq4LAKqNbv11e5+9qwv8I2lFe4yqpU24gW7SxnTbdUD5Ox/RtjgBULT0MRu7XNtu5ts61r2yzr1ibbfa/Ai4YAAggggAACCKQqEPgAS0t4fvjhh27YzqFDhywrK8uaNWtmgwcPtuOOOy7hpTm3bt1qixYtqjleXl6ederUyS0d2bJly7CeH3/8sS1btswqKiqssLDQhg4dagMHDgx77k8//dTee+89GzFihB1//PGp3h/2RwABBOpdgOqyI7cg3pUxQ0O3cMM96/2GpqEDG8srbG3ZfltbVu7+XFdWbiVl5aZKq7pqnQuLrMuG4+rq8Gk/blMMsCIhqjJLQVbP9tnWs1229fjnn51bE2yl/cHjgAgkKZDI/xxjvuIkkdkNgQYmMHny5MD1ONAB1uLFi23FihVWXV1tOTk5prDp8OHDVllZ6SAVPE2aNMmFSvE0hUsKrxSEecerqqpy3+fm5tro0aOtX79+tQ712Wef2YIFC6y4uNj69OljJSUlboVEBWgKvULbgQMH7NVXX3V9POecc+LuVzx9ZxsEEECgqQgkE5g15uqyWOFZXQ7HLDt4yL7YV2ar9+0/8lW239bs22/lh+pnlvRT9g2zqgPpnWk8/3CpZdlhO5DdOq2vGAFWbE6tqNirfZb16pBtvf/51adDtltlkYZAUxZI5t+Dnle0RXCCMI9nU76vXDsCDUlA/xP2+9//fuC6HNgAa+3atfbmm2+68Gr48OGumik7+8h/tH7++ecuVFL4NGjQIBs1alRM2B07dtjs2bNNIZOqpxQ+6Xg6hkKtlStXusouBU/eKgT6nQKpffv22Zlnnmlt27a1srKympBqypQpbh+v/f3vf7cPPvjA9UfVYTQEEEAAgWALJPshoTGujFlx6JDtrKyysoJC26JJ1CsOuMnTK4tqT5xeWVRcc1ND/zkTd3pSTj/btzU9KwU1O1hibSqXW/7hPa7rh7IKbVf+ICvNG5CWSyHASp5RQw/7dMq2vh2zrV+nbOvXMdtaFhNqJS/KnskKJLIgTLiqpIYUJiWyQExjrS5O9jlhPwQao4De85NOOilwlxbYAGvevHm2Zs0a69mzp6uy8jeFRUuWLLEWLVqYgqSioqKouBrWp6GA7dq1s7PPPttVc3mtvLzcZs6caXv37rWxY8fWVGGVlpa6n6v6SvsUFBS4XRSEbdmyxU477TTr0qWL+5lCrldeecVtq7Ar9PiBu+t0CAEEEECgXgTSEZglcoxMXqQ/zKoddNUOwapC/p0dbTt/WDauWVc7sK59ypdVeGibdSl/LexxthWcbHvy+qR8DgKslAlrHaBL62zrf+yRrwHHZttxx+ZYwb/+Uy69J+NogRRI5O++RBZPCWJVkj8gCq201c1JZEh7pAVU/McJ5E2nUwgggIBPIJABloYIvv7666b5qjSsr3///kfduA0bNrhtFBRNnTrVBVmRmob0LVy40FavXu2G/qmiK7R5Q//0LzDNXTVs2DD3a+8cHTt2dKGU1xRgbd682QVr3bodmVBWAdk//vEPmzBhgvXo0YMHDQEEEEAAgXoVCP0ApzmrPtqwydaV7beS/eW2bceOWn3LL99f831eebnvd2URtw3dL5MXm1XQqtbpsvJ9w/+O+v2R7b39OuVttBY5Ryqv/K0yu6WVFE9J+XIIsFImjHkAVWcd1znHBnbOtkFdjkwYT6t7AaqS2tQgRwuStFG039fl8O+6fwo4AwIIIFA/AoEMsOKh8IYY5ufnxwywYh3PG16oIYOhoZQqsl5++eWaCiydS81fgeXt3759e7e/5teiIYAAAgggUF8CK0r32schX7srq+q8K/4wK/T7/PLIIVhoYBZtu3SGZX379o1aKb2m2cV2KOvIv/OTbQRYycolv1/rZlk2uEu2DeqaY0O6Ztvgro3/vxeKFo4AACAASURBVMeoSjryvPgrlqJ9H626iaFxyb9/7IkAAghkQqDBBljeEMPOnTvbGWeckVRopMnbNUzx/ffft/3791v37t1t4sSJNcfyKrP0u2hzYL3xxhuuWkuz9Hfo0CET941zIIAAAggg4AQOHq62v5fusY9262uvKbyqqsPVAOub/dSKIVa+s3YgVl25q3a3Duyu+b469J8rj/y8R+tKK8wNv2JitWXbF82npXyZTS3AGt7iI+teWGJFOeW2vbKtfba/r5VUHJlmob5aXo7Z8d1y/vmVbcd3z7HcOirSSqUqqaEsQuHdx1SGt/nDJsKk+no7OC8CCCDQMAUaZID1ySefuInXs7Kykh6ypyoqhU5qOo5WGNRwRf/cVZFWIdQwwxNOOKFmmGGvXr1s3LhxDfMpoNcIIIAAAg1KYPnuPbZ81x7Tn8t2lTaovqfa2Un5fWzfpmNSOkzryhVuAvdwbV9uD9tSeEpKx9fOTSnAOqPNm9apYMtRZu+Vnmgr96c+n1giNyP/8L/CS2+/gn/+LCvLrE+rPW6oYfe2WdY8++h3pyFNuu0Pg/R9tGFpVCUl8iSxLQIIIBC/gDffdjx7aA7t0OmJou2jEWLLly93C85VVFS4TbWInKZF0qJx3iJ3ocfQvN/Lli1z2xcWFtrQoUPdInbhtv3000/dVEiaRkmL5jWE1uACLN08zWel6imtQHjyyScn7KwH4bXXXrPdu3eb5sfSnFsKsTp16uQqsHSjoz0ECq90bvVBQdiePXvsrLPOslatWrmHSysRqmpLYdiAAQPcA8GwwoRvEzsggAACCPxTYNXeMvtwV2nNV9Xh6iZrc0rzY61qbaeUr79z+TwrOrS51nGqslvYxqJJdjCr9qTzyZysqQRYfYpX25iWi8MSVRzOt5c2Taz5nRck6Qf+oCn0d0d+/69wKdq24QKrZO5XqvukUpUUa/gbcyWlenfYHwEEEKhbgUQCrN69e7sinFhNmYVGnanoRlmFV2jjZRc6jhagC80ZIhXfKPAaOXJkrVN6o82Uh5xzzjlHZSCx+ldfv29QAZZWHly6dKkLnfr16+cqptIRDGlyd4ViSin9wwij3ZjPP//c3nnnHZdWqhordF4uVXRpEvpt27a5lRQVjNEQQAABBBCIR2BnZZV9sHO3Ld1Zakt3ldqOA5Xx7NYktjmueUtrsbZ3Wq71mKpVVnxok2VVH7LynA62J6+/Hc7KTcuxm0qANbbVe9araG1EM03VoNWeM9Uqs2tP8K/zHgj5WejvNWF/aCvKz7IundpYz3bZ1rN9lnXt9K/JurUdQVKm7iLnQQABBBqXgEaPqTJK/x5R9ZW/YCbc1S5evNhWrFhhRUVFbp5tb6oiZRALFixwxTRjxoypWfBOgderr75q+/btizr9kXcuZSsqvBk1apSr5moorUEEWLo5uula5U9N1U8nnXRS2DK4ZOFXrVrlwqjc3Ny45rLyEkv17eyzz7aCggJX1aXQ6rTTTjOVBnoPkSaD1zb+JXCT7Sv7IYAAAgg0PgHNXbVkx25bsnO3fbpnX+O7wDRdUXFujg3eMjRNR6u7wzSVAGtcq4XWs2hdRMhV63ZYWfmRADZSkKTf+cOkaNtG+10676hWNzyxd46N7JVjQ7o1/gnh02nHsRBAAAEEjgh4VVHx5gzaR/nBK6+84v4HkKqstPhMaFP4tGTJEmvbtq3LGVSdVVpaajNnzqxZgE75hJp/ATr9TCGXjl9cXOzCLv80SkG+d4EPsFQVpdK5zZs3u2orlb5pDGe6m7fioIKpU0891VSSF635E8uysjL3wGhs6ZQpU1xSqqbKLo0t1YOnqjEaAggggAACEig7eMgW79hli3fstvd37rZMrBTYWOTHHxxk5aVH/sMsqK2pBFj9ij+3US2XhL0NlYfz7fdbLgzqLUqoX1rhcGTvHDu5z5GvZgVZCe3PxggggAACTU9AodKsWbPc9EInnnhi3PNMffHFF/b2229b8+bNa2ULnqAXVmlkmreQnIYavv7669axY8dac2wpwFKWoiqubt26uUNoyKOKgzSUsUePHg3qxgQ6wNKNnjNnju3cudOV2Y0fP95VNiXaFC6pOkpJoyZaD3eTvIfg4MGDNRVUkc7jJZbqk5d4egGYgiuvIst7OFQuqACrf//+iXad7RFAAAEEGpHApvIKe2/HLlu0/UilFS05gYmFvaxsw9FDxZI7Wt3s1VQCLOmd1Xautc/fcRTk+3uG26dljfO/fU7qnWOj++or145tRZhVN28RR0UAAQQatsD8+fPdHNka/pdIpZOGD3700UfWuXNnN9e2v3mjwZSTeDmDl0eoqkp5RH5+vtvNX4G1Y8cO97P27du7UCsdUzJl8i4FNsBS5ZVgBazkUcPyVCKXTPMmW1fyqPmodKP8zSvD0w3XJGYtWrSIeCollqqqUhimua7UqMBK5s6wDwIIIND4BT7fV2YLt+9yX58xNDAtN3xUi452eE3ntByrrg7SlAKs3KyDNrzF361HUYkVZVfY9qq29llZH/uivGdd8QbquMd1zrYxfXNtTL8c69MxO1B9ozMIIIAAAvUjsGXLFleMoyqpRCudNAJNc0hGyi68YEpVV5peSfNYeaGWioAUlik7UUahebHUB40S0wqGb7zxhpsY3qvcqh+d5M8a2ADLm7RMgZJw/Su0JHrJmuxMCaja8OHDXfmehvvpZqpCSpPDK+gKN0N/6Lm8xFIrDurB8BJL7RtpDixVbCkFTfUaEr1mtkcAAQQQqB+Bf+zZZ+9u32kLtu20tWWZm8C6fq4282ftXdzc2pYEe1h+UwqwQp+AbDtsh63phjiaAH5s32q7ovMayz9uUOZfDs6IAAIIIBAIAS+EUhXVGWeckVClkwp5QsOpcBcUbptIqxAOGzbMLTrnDTPs1auXK8ZpiC2QAdaePXvcfFLxrFqjIXtTp06tqZjSTdNk7P6f6+Z4oVh1dbV7gDRZmSZaV/ikpSnDLUXpv6lKLEtKSsIOM1y/fr1LNDVBm46lii+V9SkVPfnkkxvi80GfEUAAAQTiFFBo9c62ne5r/X5CqzjZktpM8chJO4dbdXVwh2411QArqRvayHb6z4oH7dh3/2g53XpYwbhJVjBuouUOIMxqZLeZy0EAAQQiCoRWX4XOPRUvWbIBlo6v4pxly5aZRrRpyiOFV8ojvFFpylo0LFEFORreqJUIVbWlbGTAgAE2YsSIhMK2eK8pXdsFMsDyJi1TdVSslkiApWMpZPrwww9dsKSbqCBLqwOqKqtr165RT+cllpr8bOLEiWG3VamfgjKV6ynIaggPQSxjfo8AAgggEF5g9b799vbWHTZ/2w4qrTL8kEy046xsx5EFU4LYCLCCeFfqvk+X5b9n5796x1Enyu3Z2/JPPc0Kxp9mub1qryZV973iDAgggAACmRTQlEMKktq1a1czZ3Yi508lwIp0Ho1IU6GPRqKpGmvt2rX25ptvurmyNC3S1q1bbdu2bW7YYqSsI5FrqKttAxlgpXqxuhmLFi1yD0u0uaxSPQ/7I4AAAgg0PYEtFQfsra073BdzWtXf/Z9Q3N32lyQ3N2Ymek2AlQnlYJ2jKKvKnvr4GsvaVBK1Y7nHDbaC8adb4cQzLLtDp2BdBL1BAAEEEEhJQJVPr7zyiu3evdsVySgsSrR5k7/369cv4lA/L+QaMmSIjRw5MuopvPmxVMDjLTgXafojTQavbVTkE8TW6AKsyspKe+utt0x/au4slcLREEAAAQQQSEXgwKHD9sbW7fbmlh2sHpgKZBr3HdGineWsObIcdBAbAVYQ70rd9unX5b+1Tgv+lNBJ8keOtoKJk61g4pmWVVCQ0L5sjAACCCAQPAFv1JZGeiUbBCWzCmE0CS1Yp6GCmuz9uOOOa9AL0DW6AEvVVxrzeeqppzJpevDeZ3qEAAIINCiB93fstnlbttsbW7bbwerqBtX3xt7ZLkVF1nn9cYG9TAKswN6aOunYFfkL7NxXf5D0sbPy8qxg0llWcNqZln/S6KSPw44IIIAAAvUroMXhNGVR+/bt3VxTyRTUeFMqNW/e3K0eqGmTQpumQ9LqgprbO9ZqglpQThVhmg9LgZr6oyqrl19+2R3Xq8jS8b2hj2PHjrX+/fvXL2SEsze6ACuQynQKAQQQQKDBCGgC9te3bLfXN2+3TeUVDabfTbGjY/YOs4OVwVzxjgCr6TyRzbIr7Ym/X21ZWzak5aJzunSzgtPOssIzzjH9Mw0BBBBAoOEIzJkzx827PXDgQBs9Orn/IaGASaGTFrVTmNS3b+25E1VRtWTJEmvbtm3MObYUSn366aduKKLmulLTfN1aNC87O7tWQLZw4UK3rc6p4YtBbARYQbwr9AkBBBBAIOMCCqxe27yNIYIZl0/+hJNy+tm+rc2TP0Ad7kmAVYe4ATv0f5X/xjou+HOd9Cp/5BgrnDzFBVo0BBBAAIFgC2iuKQVPu3btciFQKlVMGka4YsUKVyU1YcIE69TpyJyJmox9wYIFbkE6b0hgJJUdO3aY5srSioNnnnlmzeqC2jfSHFiq2FJVVuvWrQOJTYAVyNtCpxBAAAEEMiGgVQTnbN5mr23aaqVVBzNxSs6RRoFTm3W1inXt03jE9B2KACt9lkE+0tfy3rUps+6s8y5mt2pthZOnWsGZUy2315H/g05DAAEEEAiWgDc0r6qqyk477TTr0qVL1A5+9tlnbmVAhVRTp06ttQCdJoOfN2+ebd682bKysmqGImqub33fu3dvF5Jprq1I7Y033rCSkpKwfVGVmH6fm5vrjqXzaGjioEGD7OSTTw4WbEhvCLACe2voGAIIIIBAXQloXqvZm7baBztL6+oUHDcDAkNbtLaCNT0zcKbET0GAlbhZQ9ujZXaFPbr8GrOtGzPa9fwTR1nh2edZwaQzM3peToYAAgggEF1g06ZNNnfuXDc0L54J3KMFWDqTgrDly5fbypUrTYGWWrNmzWzw4MFuMnadJ1LzJpPv1q2bTZw4Mexma9asMVV6aUihgqwBAwbYiBEjooZi9f0MNLgASzfvpptushNPPNF+/OMfu8nIYrVPPvnEbrzxRrvlllvsoosuirV52N/rGNdee62tXr064v5/+ctfjlrCUgmpxsG+8MIL7uHQg6Hxp1dddZUbExvtoUuqo+yEAAIIIBBWYEvFAZu1cavN2rTVth+oRKkRCLTNz7femwYH8koIsAJ5W9Laqd/s/y/rsPAvaT1mIgfLbtfBCs853wrPPt9yOh4ZWkJDAAEEEGhYAlqEbtGiRS7watGiRcPqfD30tkEFWKWlpfbd737X/va3v9mVV14ZV4ClwOnOO++0N9980377298mHWBp7Oj06dOj3iJ/gKXw6qGHHrL77rvPtIKAklKlqFrCUt/fcccd7joUatEQQAABBOpG4MNdpfbKxq1uJUFa4xMYVzHEDpTlBe7CCLACd0vS2qF/y3vHzp51V1qPmcrBVI1VNOUCyzthZCqHYV8EEEAAgQwKKC946623TH9qNcFkVizMYHcDcaoGE2AdPHjQHn30UfvFL37h4GIFWFpS8v3337cf/OAH9vHHH7t9UgmwHn/8cReYPf30024CtHjaiy++6AI3Ta6mfnft2tUtdbls2TK76667bNu2bfa73/3uqKqteI7NNggggAAC0QVUaTVzwxb7dM8+qBqxwKS8PrZv8zGBu0ICrMDdkrR1qHVOhT384XSzbZvTdsx0HShv4BArnHqhq8qiIYAAAggEW0DVV8oGTj311MBOmh40wQYTYGmm/dtuu82GDh1qGs6nYXiRhhBu3brVnnjiCXvmmWect4YZbt++PekAS6sJ/OQnP3HpqIIsLYkZq6la7Nvf/rZb3lKh1/Dhw2vtooqw6667zqZNm+bCrPz8/FiH5PcIIIAAAjEEdldW2csbttjLG7fYDoYJNonn5ZTmx1rV2uANnyLAaryP32/L/tPav/dSoC8wu207Kzr3Iis89yLLbt0m0H2lcwgggAACCMQr0CACLM2I/81vftNatmzp5qFS4BNpDixNbqZga8aMGS40UgWWxpTef//9SQdYCqN0/vLyclcx1bFjx5i+mmxN81yNHz/e7rnnHjdkMLRpScubb77ZHfPBBx901Vk0BBBAAIHkBNbs229/3bDF/rYheBURyV0Re8UrcFzzltZibe94N8/YdgRYGaPO6Imm5823s2bdndFzpnqyovMutsLzL7bcXn1TPRT7I4AAAgggUK8CgQ+wNB703nvvtddff90efvhhV6l0ww03RA2wVCU1ZMgQt6yktv/1r3/t5qFKdgjhqlWr7Prrr3cz8n/961+3J5980l5++WV348466yz3M1VlaTlLr7300ktu4vjbb7/dfYX+TtuEBm3hJn+v16eCkyOAAAINRGD57j320vrN9vbWHQ2kx3Qz3QLNcnNt0Jbj033YlI9HgJUyYeAO0C5nv/1u6dVm27cErm/xdKhg/OlWdMElljfsxHg2ZxsEEEAAAQQCJxDoAEvzRSnc0WTnmkNKKwh+8cUXUQOscMKpBlgLFy60iy++2IViqpgqKiqytm3b2vr16+3zzz931VWq+vryl79cMyG7N2eWfq6qsbroV+CeJjqEAAIIZEhgwfad9mLJZlu6qzRDZ+Q0QRaYcHCQ7S8tCFQXCbACdTvS0pnflT1g7d77a1qOVZ8HyR8x0gov/IoVnDKhPrvBuRFAAAEEEEhYINAB1sqVK+1b3/qWm/dKwwaLi4tdYBStAqsugqLnnnvOvve977lhfgrSJk2aZNnZ2aaJ5V955RX7+c9/7lYO0PBCVX2pxROaxbNNwneUHRBAAIFGLDBvy3b7S8kmJmZvxPc4mUubWNjLyja0SmbXOtuHAKvOaOvlwNfkvWWTZ/2oXs5dVyfNPW6wFX9pmhWcfnZdnYLjIoAAAo1eQJmApgT6j//4D1d8M3Jk+NVgS0pK7KmnnrK5c+e6TEPFMeedd55deumlrjgm0Xbo0KGaUWaR9g238N3hw4dNBTqaL3z+/Pku01Cf1Q+thBj0ubkDG2Dt3bvXhVa6uf/5n/9p/fr1c/cl0wGWbrCqqfQwatL1Cy+8sNZwQFWJPf/88261wa985StuvisFbfGEU/Fsk+iDzPYIIIBAYxTQioJ/Ltlkq/ftb4yXxzWlKDCqRUc7vKZzikdJ7+4EWOn1rM+jdcgps998MN1sx7b67EadnTu3d18ruuirrFxYZ8IcGAEEGrPArFmz7JZbbrF9+/ZFDLBWrFjhCmKWLl1qffr0sc6dO9vq1avdiK4JEya4DKFXr14JMSkv0aJx3tRG4Xb2B1gKvf70pz+5nEX91RRJeXl5pv7pe12H5v5WnhHUFsgAS7CPPfaYC4F+85vfuHmmvJbpACueG+f1KTc3183T1bNnTwKseODYBgEEEIghMHPjFvvTuk1Wsr8cKwQiCvQubm5tS478j66gNAKsoNyJ1Pvx4L77re2iI3OfNuaW072nFV98mRVOvbAxXybXhgACCKRNwBsxpmBKLVwFlhZvU3j19ttv15p2aP/+/S47eOCBB2z69OkuVCosLIy7bwq/tCicFpj71a9+ZS1atIi57+LFi+0b3/iGtW/f3o0s00g3tbVr19rdd99t7733nqsku+CCC2Ieq742CGSAtWDBArvtttvcnFdKFRUMeS3dAZZuoqqq/G3QoEH2yCOPuIQ0Vtu1a5d7ELZu3Vqzjzfs8Je//KVdccUVYQ/hVWDpwT3//PNjnYbfI4AAAk1G4JWNW+yP6zbZ+hSCq9aVFdb+QLkdtizbWlhse/Lym4xfU7vQnKwsO3HHcKuuDs6VE2AF516k0pNr896002f9OJVDNLh9c7r1sOJLLifIanB3jg4jgEAmBRRAaSqh5cuXW6tWrWzevHlhA6yZM2e6ObGvueYaF1KFDtHzRp299dZb9vTTT9vw4cPjvoQPPvjADftT+PWd73zHcnJyou6rKY/UXy1IpxFmU6ZMqbX9J5984hah69u3rwvEWrZsGXdfMrlhIAMsL9iJByKeoCnaUL14AiwNIywrK7NmzZq5ua/8Tamq0k/96YVerEIYz91jGwQQQKC2wOxNW+0P6zbaurLUKq5O3rHJeu+rPcH7p8e0sQ9bd4C8kQpMrD7OynYWBebqCLACcyuS7kin3L3268VXm+3anvQxGvKOOT16WfFXrrDCs85ryJdB3xFAAIG0C3jTCP30pz91FUsaDnjfffcdFWBVVVW5SieNLnvhhRds/PjxR/Xlj3/8o916662uOivS4m/hLsDLG6IVzITu51VsKUDT3N2q3AptWqzuhz/8ob322mtufiyvOivteCkeMJABliY3E1y4VlFR4cZoKuXUOFH9+f3vf9969OgRkSKVuaa8G60xoY8++qhLJP1NaaUeNg0d1JDHNm3auCT2qquucg+pxrRqpcLQtmXLFle1pSRUk75pgngaAggg0FQF3tiy3X6/bqN9vrcsZYLBpdvt+N3hP3AuatvJvmgerMm+U75gDuAEJhR3t/0liU+CWld8BFh1JZu54z609z5rs3hm5k4Y0DPl9h1gxdOutIJJZwa0h3QLAQQQyKzAsmXL3PzY3ogxBULhAqzS0lI3p9SGDRsiZgleQU24CdcjXZUCNA091JeCsZ07d9oTTzzh5tg64YQT3Nzcl1xySa25rLyKLY38UvBWVHT0//RLJTfJ1B0IZIAV7eLTPYQwFrRKA++88077/e9/79LVyy67rNYk7qGrDmjY4+233+7K9/SwavjjkiVLwpYDvvnmm+6hnzZt2lGlhLH6xO8RQACBxiLw3vZd9n9rN9iK0r0pX1J++ZEJ3s/evsGKDx8Ke7xthcU2t2P3lM/FAYIncGKLdpa9pltgOkaAFZhbkVRHrs+bZ5Nm/TSpfRvrTnkDh1jx5Vdb/uhxjfUSuS4EEEAgpsC2bdvcnFbKAe6//37r0KFDzfzX/jmwvGIYHTRS0YqXb+g4CsJat24dsw+h1VLdu3e3VatWmUamaS5xb0L2008/3VV/eYUys2fPdsMNlUH84Ac/cJO3+5smeFfgpiGJyjaC2Aiw4rgrXtikai89BJMmTXJDCVU9pbmuVLanVRJ/+9vf1lo94MUXX3SrE44aNcp+9rOfuSoxpaVKbDX+VUms5r8aPXp0HL1gEwQQQKDxCHy0e6/939r1tmjH7loX5YVQ//qzzLx/1oZ55eWWX36kSks/D/2dfqa/mwcMGBARqjI72/7UrX/jgeRKagS6FhXbsesj3/tMUxFgZVo8fefrkrvHfrVoutnunek7aCM6Uv6osVZ86b9Z3pBhjeiquBQEEEAgtoBCK43KevbZZ11oNWbMGLeTV7nkD7DiCafi2cbfM28017vvvmuXX365C9Tatj1Shb5p0ya79957TUMT9TsNTdSqgvGEU/FsE1upbrcgwIrDVw/qjBkz3IOgoYRDhgxxyai39KXSTv3uxBNPrHU0VW8p1NKwQg0hHDx4sGkcrMr39P0dd9xhKhUMnaQ+ju6wCQIIIBBoAS1s4TWVNHvf68/Sqipbvn6jbSw/EDWISuYCK4uOLPk7sFtXy48wkeX2giJ7rVPkIefJnJd9giMwZu9QO1gZfRLTTPWWACtT0uk/z0N7f2ltFr+a/gM3siMWTp5ixZdNN036TkMAAQSagoBX2HLLLbfY9ddfX/M5PtMBlkIvTciuHEEFNlpVMLRt3rzZVVJpWiNN2j5u3DgCrPp6QDM9hNC7TlVOaa4rzc+lJTBVDqgg67zzznOz/3uJp99FVVpz5sxxY1M1vlUPmR4gzY+lyqtwk8LXly3nRQABBEIFvOBJIZSavg8Np0K/Dw2qUlH0Qqh//dnMqkLG6OvnlUXN3Cn823rn1fxXmgcrXHu/TSdb1YI5sFK5R0Hed1J2f9u37cjzUd+NAKu+70By578h93WbOPtnye3cRPcq/vIVVnzF1ZbVrPZ8r02Ug8tGAIFGKqDiFYVCXbp0cVMLha7Sl+kAKxaxsgsV0aifKppRv+Opropnm1jnruvfN7gKrLoG4fgIIIBAYxJINITStYeGVMlYhI7d16IWe/IL7Yt9Zba/oNAdLjSc8r73fpbM+cLtM2b7RutRtqfWrz5r0do+aFN7xZV0nY/jBEPg1GZdrWJd7f8LWV89I8CqL/nkz9std7fd997VZqX/qiJN/mhNa8+sFsdYsyuusaKLL21aF87VIoBAkxDQyCpVPGnInqYAGjhwYK3rjhRgeUP9tHG4lf/0c69A59hjj3WjtwoKCtywP40A87dE5qbyh1FvvfWWK7zx5rjSvN3+5u3jhV5BvLkEWEG8K/QJAQQQCBGINiRPm4UO0dP36aqG8oIohVBq+j40nAr9Xtv4J518Z9tOe251iX2x78jk6plu7Q6UW/sD++2wZdnWwmLblX8kQKM1XoGhzdtYwdpgDGciwGp4z9nDpfda6yWzGl7HA9Tj3D79rPjKa61g3MQA9YquIIAAAqkJeCHTxx9/HNeBvKApmVUIdYJ4AqyKigrXl8LC8P99qzmwbr311poJ2VmFMK5bx0YIIIAAAp5AotVQqVZC6byJhlCh+yR751bv228zVpeYAiwaApkUaFdQYL02DsrkKSOeiwArELch7k7clPuajZ99T9zbN7YNy4ub26ohI2xr5+52KCfX2m9eb70/WWYtd25L6lILxk604quutdze/ZLan50QQACBIAmsXbvW/v3f/9327Kld3e/1UdMLKeQaMWKEtWjRws444wy7+uqr3fzXmqPqsccec1MKjR8//qjL0qJwmoRdodW1114b12U//vjjbvvbb7/dfWVlZdXaT6sR3nfffa6iS18XXXSRmwLp5ptvtvz8/LDVYJrr+8477zRVaj3zzDM2dOjQuPqS6Y2owMq0OOdDAIEGLRAuhNIFhVZBRdom2Qv3D8nzvo/0Z7hqWMYK+gAAIABJREFUqGTPnch+VYer7dnVJfb7tRsS2Y1tEUirwLjy4+3A/ty0HjOZgxFgJaNWP/v0zN1lv1w43ar3lNZPB+r5rBXFzeydMy+yct8cVlnV1XbKnL9Y622bk+5h8bSvWfG/XW9ZYZZrT/qg7IgAAggETCDSEEJ1c+bMmS6Yuuaaa+yuu+5yAZLX9u7d636m0Ojpp5+24cOHx3Vl8+fPd8dTyKSAqlOnTrX2W7lypd10000uQNOqiVqhW3NzaxikJnVXADZlypRa+2i+7xtvvNH69u1rv/rVr2rN8RVXpzK0EQFWhqA5DQIIBEsgNGTyD8EL6pC8YAnW7s1rm7fZf39RYtsqDgS5m/StCQhMzOtrZZtb1PuVEmDV+y2IuwOPlP7CWi2ZE/f2jW3Dj04aZ2sGHB/2sjpsXGcnz3s5pUvObt/Rmk2/wQrPnJrScdgZAQQQCKpAtABrx44drsJKC8Gpauriiy92IZbm1dJ8Wg888IBdeeWV7neRhgP6r9sLvjRM8PLLL3fH9xaVW7Vqlf3whz80rZiocOy6664zb74rLSr3jW98w61aqDBr2LBhrnpLFWZ33323zZ07t6ZiK6jWBFhBvTP0CwEEYgrU55A8dS600ilo1VAx8dK0wef7yuy/Py+xRTuY9DhNpBwmRYGxzTtb5dr6n6yfACvFG5mh3W/OnWOnzv5Fhs4WzNPMO/9SK4uyOmvOO2+YVVe7zh9TWWEtK4/Mu6Lm/fMxB478LPR3/qvNP/kUa3b1jZbbd0AwIegVAgggkKRAtABLh1yyZIlbDVBzaPXp08c6d+5sWtVQw/omTJhg99xzj/Xq1Suhs2t/DflTUNWqVSsbNGiQaV4szXWldsstt7gJ24uLi2uOe/DgQTc5/L333msaMqghj3l5ebZixQr3fbh9EupUBjYmwMoAMqdAAIHIAg11gnLuqbmKqxfWrIcCgUAJDGze0pqv7V3vfSLAqvdbELMDvXN32i/enW62L/ycJjEP0Eg2eP2Cy21/82MiXs2nn35qWpI93hYaYvmDLQVgeccPt46nnekOF26exnjPw3YIIIBAUARiBVjqZ0lJiT311FOuyknzZQ0ZMsTOO+88tzKgVz2V6PWoiktVWC+99JItWLDABVnjxo2zq666ykaPHm3Z2dlHHfLw4cO2cOFCN8+VhiIq1Bo5cqTrx+TJk2sNcUy0P5nYPpABlsZpahUtGgIINF6BhjpBeeO9I/Ff2YLtu+ypz9faurLy+HdiSwQyJNA8N9cGbgk/HCpDXXCnIcDKpHZy53p09z3W8oPXktu5Ee21fNQEW9c3/OIHzbdvsXbvv1tztaX5hbYnZEVXfa+2p6DQvH9OB020YCt0BdxIc0Smow8cAwEEEEAgeAKBDLA0w386PtwGj5seIYCAX6ChTFDOnTMrraqyJ1ets1mbtsKBQKAFxlcNsvI9BfXaRwKseuWPefJv5s6ysbPvjbldU9ig7JhWNv+si6wq/+h3ZtTrf7P2m0oSYggNshRsqXk/qwm8/hl87e3UxXI6d7Fde/a67dL13//Rgq3QAEznDA3LQvdL6KLZGAEEEEAgIwKBDLDS9S+vjAhyEgQQSEqA/0hMiq3edlJo9cSqtban6mC99YETIxCvwMTCXla2oVW8m9fJdgRYdcKaloP2y91uP39nulWX7UvL8RrDQfa0amsrjz/RtnbpYYdycl1o1efjD63d5rofJp7V4hhrft0tVnjO+TWU0Vbz1e/8i61oR43eSNdnCH8AFhp0RZvzMnS7xvBccA0IIIBA0AQCGWAFDYn+IIAAAk1VYHPFAXt85Rqbv41h3U31GWiI1z2qRUc7vKZzvXadAKte+aOe/LFdP7Njlr4e3A7Wd8+ysmombc9kVwrGTbRm199qOcd2Sfm0kebX1IFDAzDv+3QHYKFBlhZ88QdbDINM+RZzAAQQaKICBFhN9MZz2QgggEAsgb9t2GKPrVxjBw4fjrUpv0cgUAJ9mjW3Nuv61WufCLDqlT/iyW/NedXGzPllMDtHrywrP9+FWEUXfLleNfwBWGjQFS0AC90u1QtgGGSqguyPAAKNUYAAqzHeVa4JAQQQSEFgc/kBe3TVGnuXqqsUFNm1PgVysrJsxPbh9dkFJnGvV/3wJx+Qt81++vZ0q95fFsDe0aVQgfwx4635jbdZTueuDRImVgDmD8T0vbeAVaaGQYYGZKwG2SAfMzqNQJMUaFAB1qFDh2z27NlWWlpqU6dOtRYtWsR107Tf66+/buvXr7exY8da//7949rP20hLTWoJ4RUrVlhZ2ZH/6CksLLR+/frZ0KFDLS8v76jjbd++3S1LuXv3brd8Zffu3d1SltrP37TNrFmz7JhjjrEzzzzTcnJyEuofGyOAAALpEnhl4xZ7ZOUaqzhE1VW6TDlO/QhMrD7OynYW1c/JWYWw3tyjnfjxnT+1Fh/OC2Tf6NTRAln5Bdb8ptut8NwvNUmehjAPWJO8MVw0Ak1IYPLkyYG72gYTYCmEeuedd+yLL75wIVAiAdbSpUtt2bJlVl1dnXCApfMuWrTI/vGPf7j98/Pz3U2sqqpy33fq1Mkm/X/27gM6iuvcA/h/ZrZqd1WQhDogJBBIQgJhqukGFxz3iv0SGztusRM77o574t57LyF2bMexnTgOIDoGTDW9d0TvVRKg+s4dspiismV2d2b2P+fk2Ea3fN/vzvNLPt17Z+DAkwpTosAmClJHjx5FTk6O+teNGzeqXzk555xzYLef/JWXWbNmqeOLcbKysnT3kjAgClDA/AL7q6rx7uoNmLxjt/mTZYZRIdDf2QqVmxMjliuPEEaMvsGJ71JGoee4F/UVFKPxScDefzDct98DuUXk/u/Zp0B11qi5XWAn/rypYpnO0mI4FKBAmARE7eKhhx4K02y+T2OIAlZlZSUmT56MHTt2qJk5nU6fC1hi15XoKwpO4vF3B9aqVaswY8YMdVdU79690bZtW3Wc7du348cff8Thw4dRUFCAbt26HVefO3cuFi9ejK5du6JTp07qn0+ZMgXr169H3759j48h/nzPnj3qrrLk5GS1gMXdV76/vGxJAQpoIzBl5x68s2o99lUd+/ckHwqYQaCrJxnyhsgdP2IBSz9vUUfrDjzx43DUHzmsn6AYiV8CcnwC3HfcC/sA/e0G8CsRAzVurgBmoFQYKgUoEICAKGCdccYZAfQMbRddF7DE7qfly5djwYIFagFKEl9F+d/xPV92YB05ckQtDh08eBAWi0UtNvlTwBJzlpaWQhwHFEcFRUHqxKesrEwtYokdYeedd97xI41i99XOnTsxaNAgZGQc+5KKKISJHWT5+fno0aPH8WFEcW3Lli0Q2/NatmwZ2tXm6BSgAAVOEXh71Xr8Z/N2ulDAdAKZzhikbc6LWF4sYEWM/rSJP9z7JDwLJusnIEYSsIDzwsvh/v19wP/+N0HAA7EjBShAAQoYUkDXBSxv0UcUrkRxJzc3F+K4nbhzypcClriDas2aNeoOKfFbBFEo8qeAJYpQ48aNUwtn5557LryfwfWutDgaOHr0aPVOLu/OKvFnouglimUnxujNRdy/JWIQj4hH3M2VnZ2NPn36GPIFYtAUoIAxBZYeOIS3Vq7DuvJKYybAqCngg0Cvg0WoqY7MvZIsYPmwQGFocrcyEt3HvRSGmThFuAQsOe3g/v39sBYWh2tKzkMBClCAAjoR0HUBa+3atRD/6dKli3rEzlvw8aWAJfqJApYofImL0SdMmOB3AWv16tXqrqn4+Hh1h9Wpd1eJNRQ7vERcJ+6sEn8mil9nnXUW0tLS1KU+dQeW90J6sTtM3Isl5uBDAQpQIBwC32zcig/XlIVjKs5BgYgKDJTbo3yXKyIxsIAVEfaTJi20bscjk4cDR49EPhhGoLmA6+Y/IObK/9N8XA5IAQpQgAL6FdB1AetUNl8LWGK3ldg5JS5ZF8UrcX7TW2jyZweWuPxdHF8UxTNRZGroa4NiR9iyZcvUo4JiLvGIPxNHH5u6A0sU2ERxTNyRJQp0fChAAQqEWuBgdQ3eWLkOU3fuCfVUHJ8CuhDo68rEkY3JEYmFBayIsJ806Ud7Hod74ZTIB8IIQiZg73cW3Hc9CDk2LmRzcGAKUIACFNCPgOkKWGJnk7hXSlze3r17d3Ts2FHVDqSA1VBx6tSla6hNY18hTEpKUotcdXV16jFDEas4mhgTE6OfN4KRUIACphT4ee9+vLxsLfZWVZkyPyZFgYYEij0tYNvQOiI4LGBFhP34pPco/0W3cS9HNgjOHhYBJSVNLWLZuvUKy3ychAIUoEBjNQFfZE7c+NJce3En96JFiyBOhon7vcXjcrnUK5I6dOgAWZZPG0Jsrlm4cKHaXtzVLe7yFjWRhtquWLFC3XxTUlJy/ONzzcUU6Z+broAlvv4nvgKYlZWFAQMGHP+qXzgLWGJRxcXv4gjj/v371ZelVatW6lcMbTab+oXCefPmqZe5ixdP7BibPn06du3apd63lZKSot6T5fF4Iv1+cH4KUMAEAl+VbcGnazeaIBOmQAH/BJLtdrTZmu9fJ41as4ClEWQAwxRZt+JPk4YDLNgHoGfcLq4bf4eYYdcbNwFGTgEKGFbAu6nFlwTatm2L/v37N9tUFK8mTZqkXlckagTe02BVVVXqP4txRM1AUX6561NcWzRjxgx1g0xOTg42bdqk1hpEwatbt24nzem9u1tsrhHXJYlilxEeUxWwtm3bpt51Je6qEovgdruPr0G4C1iNLX55ebl68bt4qcRuLO+XDsWfi6KbeDHXrVsHp9N5Wg5GeKEYIwUooB+ByppavLpiLabwyKB+FoWRhF2gz+FOOFppCfu8LGCFnfz4hB/vfgyuRVMjFwBnjpiAvf9geO5+GJIrMnffRSxxTkwBCuhaYPbs2eq1Q+KjcKIG4EuxaM6cOVi6dKlaFxg4cKB6t7d4xFVEokglTnP16tUL4iNx4jmxriDmSExMREVFhXrySxSphg4dqu7e8j6nbqrRNeAJwZmmgCW2yIkildjxJCqarVuffGQgkALWkiVLIF6c1NRU9UU7sbrpNfRWW0XxafDgwc2uu2i/cuXK4zGKl1LMIbb1iR1Z4hE7yMRWQVElLSwsbHZMNqAABShwqoD4yuAry9dic+Vh4lAgqgUGWnNRvj38O5pZwIrMa3ef/AO6jn8lMpNzVl0IKFmt4bnnEX6lUBerwSAoQAHvriiLxYIhQ4YcL0Q1JXPo0CF108vhw4fVXVa5ubknNfeeOhNFKnElkdgEI64xGjVqlLpRRvyZ9wN0og6yY8cODBo0SL23Wzynbqpp6K5vva6caQpY3gvea2pqfLL25expoF8hbCyAPXv2qEU2cSm8qKKKgpjYFii29p1YdPPmIr5g6EtRzKeE2YgCFIgagZFbdqiXtfOhAAWAM93pqCpLCTsFC1hhJ0dn21Y8OP56oKY6/JNzRt0JeO56CI5fXaK7uBgQBSgQPQLeu7ErKytP+sBbcwLiRNbUqVPVE2Vi55TYhXXi4y1WiZ1V3qKYt4YgriPyflxO9BH1h+3bt6v1B7HpRjynbqppLh49/dw0BSyxKOLOKbF1rqFH/LnYZifuoBJ3UqWnpzd79nTnzp3q1wzFGVNRxRRb/k58REVUVDlFBbNv377qOdSmHu/l8uIlEy+W94U6tSLa2MunpxeHsVCAAvoUeHf1Bvx70zZ9BseoKBABgY7uOLjLmv7/z6EIiwWsUKg2PeYnux5BzOKfwj8xZ9StgPPSq+H+3d26jY+BUYAC5hYQ9QmxKUYc/xNFJV93OokTWuI0mKhZnHPOOachee+v2rt3r7pDSxwjFLu2Ro4ceXwHlqh7NFRvaGhTjZFWwTQFrObQAzlC6D1HKi5kF7f3d+3a9aRpysrK8OOPP6pnWMWdW01duu4tSnkvl/cOxB1Yza0cf04BCvgisLeqGi8tW4O5e/f70pxtKBA1Ah6LBR12dAp7vixghZf8ful7lEx4LbyTcjZDCIivE3rufxxywsm/iDZE8AySAhQwrIDYpCI2w4hdUg1dcdRUYqJGsGHDBrRp00bdOdXQ461v5Ofnq1cReYtaYrdXU3dgiU01ojbh63FGvS0AC1jNrIj3zKo47icuSRO3+YtH7PgSxSvxgnhfmsaGEju/vPdzeV8mb9vG7sAS51rFHVjiiwF8KEABCjQlsGT/Qby4bA22HzlKKApQoAGBftX5OHzQHlYbFrDCx11i24z7x10P1NaGb1LOZCgBJS0Dngee4L1Yhlo1BksBYwt4i1BiF5W4Fqih+7Qby/DU4pQvBSzRprGvEBYXF6NLly5q4WrixInIzs5Gnz59DAnMAhZwfLud95I0703+YkVF8emnn35SvwxYX1+vHkEUj9idJf5ZXPAuqqJNfUlAfClAbB/s0KHD8YvavW/LiZfPe8+kijux4uPjff5CgSHfPAZNAQpoIjBu2y68tHyNJmNxEAqYVWCAIxsVW+LDmh4LWOHj/mTnw4hZMj18E3Imwwp4HngcjiHnGzZ+Bk4BChhD4MTdVyfePeVr9IEWsMT44muHCxcuhKgziBqFKF6JDTfeTTUHDx5UjyWKeoM43jhv3jx1U4443piXl4eSkhK/im2+5qRVOxawmilgCWix7W/FihXqZyzFpyjFI16Gdu3aqUcLmzrL6t3KV1VVpR4zFBexnfqI86qiSCZedPGI+7HEWdamjiRq9QJwHApQwLgCn63fhM/XbzZuAoycAmES6OFJRd2GtDDNdmwaFrDCw/2g9G90nvB6eCbjLKYQcN94IZzDHjFFLkyCAhTQp4C4JF0UkpKSko5/JdCfSIMpYDU2j9hUI2oOnTp1Undjea9DEht0xCkzcf/3rl271GOLAwYM8CfcsLY1VAErlDLeC9nFgp64AyuUc3JsClCAAoEKvLx8LcZu2xlod/ajQFQJ5Lo8SNh48ieoQw3AAlaohYFutk24Z8x1QH196CfjDMYXsCqIva0lFNcoyOnXQ+74ofFzYgYUoIDuBMTOp9GjR2P//v3o3LmzWizy9/Fe/i42zDR21M9b5CosLFSvHmrq8W6qEbuwxMfp7HY7xo8frxatBg0ahIyMDPWEWWlpqXo6raEP2PmbQ6jas4D1vx1Wy5cvh7h36qyzzkJycnKovDkuBShAgaAEDlRX49mlqzF/74GgxmFnCkSTgEWW0GVX57CmzAJW6Lk/3fEQnEtnhn4izmB4Adc1WbDlzgWqtxzPRWoxGErh54A10fD5MQEKUEA/At57psSdV4EWggL5CmFTAqLOIY4KisvexbVG4lTZqFGjIMsyhg4dCqfTqXafOXOmevJMnAYTxTM9PixgAeqZzwkTJqhnPrn7So+vKWOiAAWEwPrySjyzdBU2VhwmCAUo4KfAgLqOqNjn8LNX4M1ZwArczpeeD0nfoXjCm740ZZsoFnD0S4NzwE6g+ucGFSRXPuTCv0NyF0axElOnAAW0FJg/fz4WLFigbooRd001dd1QY/OK+7enTp2qXj90YoHJ237v3r3qbilxJ3dzXxMsLy9Xd4SJK5BEQU3EI3ZZjRw5Ui1ceXdkibG9Rx9FAUuvdREWsLR8WzkWBShAgRAJzNu7H08vWY3ympoQzcBhKWBugf7O1qjc3CJsSbKAFTrqHrYy/LH0+tBNwJENL6BkeOC+xgbZMr75XKwtoBR+AanFWc23ZQsKUIACzQiMGzcOmzdvRseOHdGzZ8+AvESBSRSdvB+Zy809+RoEsaNq7ty5SExMbPaOLVGUEruqxFFEcdeVeLgDK6BlYScKUIACFPBFYOKO3Xh+6WpfmrINBSjQiMAZnmRIGzLD5sMCVuio/7rjQTiWzgrdBBzZ0AKemzJhSZkI1B778JKvj1LwGaTUq31tznYUoAAFThMQd02JwtO+ffvUY3jB7GISxwjFR+TELqn+/fsjNTVVnU9cxj5jxgz1q4LeI4GNLcWePXsg7soSXxw8++yzj39dUPRt7A4ssWNL7MpKSEjQ5QpzB5Yul4VBUYACFDgm8O/N2/Duqg3koAAFghTIcsYgdXNekKP43p0FLN+t/Gn5J3yLoolv+dOFbaNEIObCTNi7rAaqVgScsdz+NchZtwfcnx0pQIHoFvAezRMXonsvR29KZNWqVeqXAUWR6vzzz4fH4zneXFwGP2nSJGzfvh2SJB0/ilhVVaX+c9u2bdUimbhrq7Fn8uTJ2LRpU4OxiF1i4ucWi0UdS8wjjibm5+eje/fuul1IFrB0uzQMjAIUiHaBz9dvxmfrN0U7A/OngGYCPQ8Wo7Za1my8pgZiAUt75t62DfhD6XDtB+aIhhawFSch5ldHINVN1SQPue3jkLMf0WQsDkIBCkSXwLZt29S7tcXl6L5c4N5UAUvIiULYokWLsHr1aoiClnhcLhcKCgrUy9jFPI093svks7KyMGDAgAabbdiwAWKnlzhSKApZ4k7wkpKSJotikV5RFrAivQKcnwIUoEADAu+v3oDvNm2jDQUooKHAALk9Kna5NByx8aFYwNKe+a/b7odj+RztB+aIhhSQHBZ4bkmGEjNK8/jlVndBbvei5uNyQApQgAKnCpSVlWH27NlqwevEHViUaliABSy+GRSgAAV0JvDainUYvXWHzqJiOBQwvkA/VxYOb0wKSyIsYGnL/Aj+icKJ72g7KEczrIDr/7JgazsHqA7dL3rkjBshd3jPsEYMnAIU0L+AOA44ZcoUiL+KrwkG8sVC/WepbYQsYGnrydEoQAEKBCXw3NLVmLRjd1BjsDMFKNCwQLGnBWwbWoeFhwUs7Zj72NfhjtE3ajcgRzKsgGNAGpz9dgDVc8OSg5Q6DErB38IyFyehAAWiT0Dsvlq4cCH69u2r20vT9bYqLGDpbUUYDwUoELUCf168Ej/t2hu1+TNxCoRaoKXdjtZb80M9jTo+C1jaMY/Yeh/sK37WbkCOZDgBS5YHrmE2yMr4sMcuJV8MpeifYZ+XE1KAAhSgwOkCLGDxraAABSgQYYF6AI8vXIFZe/ZFOBJOTwHzC/Sp7ISjhy0hT5QFLG2IH8XXKJj4rjaDcRRDCnhuyYAlaQJQdzhi8UtJQ6EU/QuQwvMRiIglyokpQAEK6FyABSydLxDDowAFzC1QW1+PxxauwM9795s7UWZHAZ0IDLTmonz7L5+pDlVYLGAFL9vXvha3j/5t8ANxBEMKxFyUBXvnFUDVKl3ELyWeDaX434Bk1UU8DIICFKBANAqwgBWNq86cKUABXQjU1Nfj0YUrMI/FK12sB4OIDoEz3emoKksJebIsYAVPPGLrPbCvmBf8QBzBUAK2LsmIGVoJqW6a7uKWWgyGUvw9INt0FxsDogAFKBANAixgRcMqM0cKUEB3AmLnlShezWXxSndrw4DMLZDvjoerLDvkSbKAFRzx4/VfoeOk94MbhL0NJSDHWOG+ORGKc7Su41aLWJ3/w51Yul4lBkcBCphVgAUss64s86IABXQt8MjC5Zizh8cGdb1IDM6UArFWK/K2F4Y8NxawAiceYFuNW0tvDnwA9jScgPvXWbBmzwaqtxsidvU4YecfAPBOLEMsGIOkAAVMI8AClmmWkolQgAJGEXh80QrM3M0L242yXozTfAJ9qwtw5GBojwCxgBX4e/O3LXfDtnJ+4AOwp2EEHIPS4eyzDag23lFRKen8Y3di8aEABShAgbAJsIAVNmpORAEKUAB4askqTN25hxQUoEAEBQba26J8a1xII2ABKzDeJ+q/RIdJHwTWmb0MI2BpEwv3VRZI8gTDxNxQoFLLS6B0+trQOTB4ClCAAkYSYAHLSKvFWClAAUMLvLhsDcZv32XoHBg8Bcwg0NOdgtqy9JCmwgKW/7yDbKtwc+kt/ndkD0MJeG7NgCVxHFB31FBxNxaslHoNlIIRpsiFSVCAAhTQuwALWHpfIcZHAQqYQuCtlevxwxZj3O1hCnAmQYEmBHJdHiRszA2pEQtY/vP+bfNdsK1a6H9H9jCEQMwlmbAXrQCqVhsiXn+ClDNuhtzhbX+6sC0FKEABCgQgwAJWAGjsQgEKUMAfgU/WbsQ/yrb404VtKUCBEApYZRmddxWHcAaABSz/eJ+s+zvyJn/kXye2NoSArWsyYs6tgFT3kyHiDTRIufU9kHOfC7Q7+1GAAhSggA8CLGD5gMQmFKAABQIV+LpsCz5euzHQ7uxHAQqESKB/XUdU7nOEaHQWsPyBHWxbid+W3upPF7Y1gIDsscP923gojlIDRKtNiHLOXyC3eVCbwTgKBShAAQqcJsACFl8KClCAAiESGL11J15bsTZEo3NYClAgGIH+ztao3NwimCGa7MsdWL7TfrbpTlhXL/K9A1vqXsD9myxY28wEqnfqPlatAxRHCcWRQj4UoAAFKKC9AAtY2ptyRApQgAKYsXsvnli0khIUoIBOBc7wJEPakBmy6FjA8o32L3Wfo93kj31rzFa6F3AMToez9xageoHuYw1lgOLLhOILhXwoQAEKUEBbARawtPXkaBSgAAWwevNq/HHNHlTX1VODAhTQqUArZwxSNueFLDoWsJqnPdu2AjeU3tZ8Q7bQvYClbRxcV8qQpYm6jzUsAUoWKCUTIMX3Dst0nIQCFKBAtAiwgBUtK808KUCB8Agc3AY81xnVNjdm5l+D1xIGoFyJCc/cnIUCFPBLoNfBYtRUy3718bUxC1jNS3228fewrlnSfEO20LWA57YMWBLGAPXVuo4z7MHZM6F0nQjJmR32qTkhBShAAbMKsIBl1pVlXhSgQPgFao4Cr/QCNv9ydKLe5sK6/MvwUdYlmKe0DH9MnJECFGhUYKDUHuW7XSERYgGradan6j5D7uRPQmLPQcMjEHNpFuydlgJVvOuxMXEprodaxIJkC8+icBYKUIACJhdgAcvkC8z0KECBMAp8ehUw/5+NTrg/uz/+m3sFPnd1Rj2kMAbGqShAgYaPlSICAAAgAElEQVQE+rmycHhjUkhwWMBqnPVc2zJcX3p7SNw5aOgF7Ge0hPPcQ5Bqp4d+MhPMILW8DEqnr0yQCVOgAAUoEHkBFrAivwaMgAIUMIPAmKeBkY/6lEl1QhvMzh+G11oMwkEeL/TJjI0oEAqBzp4WsG5oHYqhwQJW46yfl90By9qlIXHnoKETkOPt8AyPh+woDd0kJh1Zbn0P5NznTJod06IABSgQPgEWsMJnzZkoQAGzCiz+D/DRJUC9n5e222KwruOl+CTrMsyx8HihWV8P5qVfgRS7A622dgxJgCxgNcz6dM0I5Ez5a0jMOWjoBNzXZcHaajpQszt0k5h8ZLnDW5AzbjF5lkyPAhSgQGgFWMAKrS9HpwAFzC6wfRnwYjeg+nBQmR5o0xcjc6/E38TxQik0l0oHFSA7U8CkAmdWdkLVYYvm2bGAdTrpUNtS/Kb0Ds2tOWDoBJxD0uHotRmoXhi6SaJoZKVLKaQWZ0VRxkyVAhSggLYCLGBp68nRKECBaBIo3wW8eAawb5NmWdcktMbsjsPwRuJZ2MfjhZq5ciAKNCYw0JKL8h0ezYFYwDqd9PMNv4Nl3XLNrTmg9gLW3Hi4LgckaZL2g0fziPYMWM6YCjiyolmBuVOAAhQIWIAFrIDp2JECFIhqgdpq4NU+wMY5oWGwOrG+46X4a6tLMNOSFpo5OCoFKIAz3emoKkvRXIIFrJNJn6n5K9pOGaG5MwfUXsDzu3RY4kuB+lrtB+eIkFoMgtJlDCUoQAEKUCAAARawAkBjFwpQgAL45++BqW+HBeJgmzMxKvdKjHCVoI7HC8NizkmiR6DAHY+YsmzNE2YB6xfSX9kW4/9K/6C5MQfUViDm8izYC5YAVeu0HZijnSYgZ90Buf2rlKEABShAAT8FWMDyE4zNKUABCmDJD8AHF4UdoiY+Cz/nD8PrSUOwV44J+/yckAJmFIizWtF+e6HmqbGA9Qvp39ffBmX9Cs2NOaA2AvYeKXCevR9SzUxtBuQoPgnIHd+HnH6DT23ZiAIUoAAFjgmwgMU3gQIUoIA/ArvWAC+UAEfL/emlbVurE2UdL8anrS7HDEuqtmNzNApEoUC/qgIcPmTTNHMWsI5xPlf9CdpM/UxTWw6mjYCc4IBneCxkO4+zaSPq/yhKt5mQYrv635E9KEABCkSpAAtYUbrwTJsCFAhAoOboseLVdv1cQnyoVS+MbnclPnWfweOFASwpu1BACAy0t0X51jhNMVjAAi60LcI1pXdq6srBtBFwD8+CNXMaULNXmwE5SkACkqcLlO6zxJ6CgPqzEwUoQIFoE2ABK9pWnPlSgAKBC3x1CzD9w8D7h7BnbVwG5uZfgzeShmCX4grhTByaAuYT6OlJRe0GbT+WwAIW8Pd1t0DZsMp8L4yBM3KekwFHz41A1SIDZ2Gu0OWM30Lu8K65kmI2FKAABUIkwAJWiGA5LAUoYDKBBd8An1yp/6SsDmzscDH+1vpSTLVk6D9eRkgBHQi0c3kQvzFX00iivYD1fPXHaD31c01NOVjgAtb2CXBdVg8JkwIfhD1DJsD7sEJGy4EpQAGTCbCAZbIFZToUoEAIBMS9V893BqoqQzB46IYsz+qB0vZX4xN3V9RKSugm4sgUMLiATZZRvKtY0yyiuYB1sW0hri69S1NPDha4gOf2dFhiRwY+AHuGXkCyQunxMyRXfujn4gwUoAAFDCzAApaBF4+hU4ACYRDQ4b1X/mZdG5uOeQXD8HbSEGxTPP52Z3sKRIVA/7qOqNzn0CzXaC5g/X3NzVA2rtbMkgMFJuC6Igu2/EVA1YbABmCvsApICf2hlIwP65ycjAIUoIDRBFjAMtqKMV4KUCC8Av+4Dfjp/fDOGcLZNhVeic/aXIYfLZkhnIVDU8B4Av2drVG5uYVmgUdrAeuFqg/RatoXmjlyIP8F7D1T4ByyD1KNuBycj5EE5Ow/QW77pJFCZqwUoAAFwirAAlZYuTkZBShgKIFVE4G3BhsqZF+DLc/shrHth+Fjd1fUyBZfu7EdBUwr0M3TEtig3b1x0VjAutQ2H1eW3m3ad0TviclJMfBc54JsG6v3UBlfEwJKlzGQWgyiEQUoQAEKNCDAAhZfCwpQgAINCVRVAH/JAw5sNbVPrScVCwqG4a3kc7FVcZs6VyZHgaYEWsfEoOWmPM2QorGA9cXq30LetFYzQw7ku4D7hixYM6YANft978SWuhQQ92ApPecDkHUZH4OiAAUoEEkBFrAiqc+5KUAB/Qp8dSsw/QP9xqd1ZIoNWzpcgM+yr8QkHi/UWpfjGUSg54Fi1NZo8z8ao62A9WLVB8ia9qVBVto8YTrPy4Sj+3qgaol5kmImkLPugNz+VUpQgAIUoMApAixg8ZWgAAUocKqAiY8O+rLYFZldMb791fjA3Z3HC30BYxvTCAyQ8lCxO0aTfKKpgHW5bR4uL71HEzcO4puAtUMLuC6pgYQffevAVoYTUIq/h5Q01HBxM2AKUIACoRRgASuUuhybAhQwnkCUHB30ZWHqPClYmD8Mb6eci00yv17oixnbGFugX0wWDm9K0iSJaCpgfbHqRsib12nixkGaF4i9Ix2KZ2TzDdnC0AJSTHsoPRcBkmLoPBg8BShAAS0FWMDSUpNjUYACxhcw2VcHNVkQxYqteRfgq9aXYIy9rSZDchAK6FGgsycR1g2tNAktWgpYLx19D5k//UMTMw7StIDrqizYOiwEqspIFSUCcqs7Ibd7KUqyZZoUoAAFmhdgAat5I7agAAWiRSDKjw76ssyVGSXq8cL3PeJ4odWXLmxDAcMIpDgcaLWloybxRkMB60rbz7i09D5NvDhI4wKO3qlwnLUHUs1sMkWhgFIyDlLCgCjMnClTgAIUOF2ABSy+FRSgAAWEQFUl8FQHYP9mevggUOdOxuL8q/FuynlYr8T50INNKGAMgTMrilB1JPgjO2YvYCmow+crb4S0ZYMxFtaAUSotY+D+jQuydawBo2fIWglIsWdA6TZDq+E4DgUoQAFDC7CAZejlY/AUoIBmAj/8CRj3nGbDRc1AihXb2p+Pf7S5BKPtuVGTNhM1r8BASy7KdwR/55vZC1gvH30XGT99bd4XIcKZuW/MhDVtClB7IMKRcHo9CMg5T0Fu84AeQmEMFKAABSIqwAJWRPk5OQUooAuBfZuAP+cCtdW6CMeoQRxO74yJeVfjHU9PHi806iIybvRxZ+BoWcugJcxcwLraNgcXl94ftBEHOF3AOTQDjm7rgaql5KHASQJKr6UQF7vzoQAFKBDNAixgRfPqM3cKUOCYwIcXA4v/Qw2NBOpcSVhSMAzvpA7FejlWo1E5DAXCI1DgjkdMWXbQk5m1gGWTajFi+Y2QtvIi8aBfkhMGsOa3gOviGkj1P2o5LMcykYDU8jIonb4yUUZMhQIUoID/Aixg+W/GHhSggJkEVk0A3hpipoz0k4tswfa8ofhnm8vwXx4v1M+6MJImBeKtVrTbXhi0klkLWK8ceRvp078J2ocD/E9AkRH7uxQo7lEkoUCzAkqnf0BqeWmz7diAAhSggFkFWMAy68oyLwpQoHmBulrgqTxg97rm27JFUAKH04owOW8Y3o7thWp+vTAoS3YOvUDfqgIcOWQLaiIzFrCG2WbhotIHg3Jh518EXFdnwdZ+PlC9iSwU8ElAcnWE0nORT23ZiAIUoIAZBVjAMuOqMicKUMA3gcmvAd/d7VtbttJEoM6ViGUFV+Pd1POxRubXCzVB5SCaCwy0t0X51uDeT7MVsBxSDT5ddgOkbSy2BPvCOfqmwTFgF6SaOcEOxf5RKMAL3aNw0ZkyBShwXIAFLL4MFKBAdApU7AaeyAGOHorO/COdtaxgR/uh+Cb7UvzHzktpI70cnP9kgV6eVNRsSAuKxWwFrNeOvIXU6d8GZRLtnZU0F9zXOiFbx0U7BfMPRkC2wdJ7FWDPCGYU9qUABShgSAEWsAy5bAyaAhQIWuCrW4DpHwY9DAcIXuBIaiEmdxiGtz29UaUEd2wr+Gg4AgWA9q5YxG3MCYrCTAWs/7PNxK9KHwrKI9o7e36bCUvqZKCWvzSJ9ndBi/zljJsgd3hHi6E4BgUoQAFDCbCAZajlYrAUoIAmAlsXA88VazIUB9FOoN4Rh2WdrsEHqedjhZKg3cAciQJ+CtgVGUU7g/t3hFkKWC65Ch8tuRHS9s1+KrK5EHD+KhOOrmuAquUEoYCmAkq36ZBiu2k6JgejAAUooHcBFrD0vkKMjwIU0F7g3aHA8lLtx+WI2gjICna1OwffZF+OfzvytBmTo1DAT4H+dR1Ruc/hZ69fmpulgPXa4TeQOuNfATtEa0drYSJcF1ZBqp8SrQTMO8QCUvIFUIq+C/EsHJ4CFKCAvgRYwNLXejAaClAg1ALrpgGv9Qv1LBxfI4GjKQWY0mEY3og9k8cLNTLlML4JDHC2QcXmwHcCmqGA9WvrdJw/5mHfwNjqmIBVRuxtKVBcoyhCgZALKJ3/AynxvJDPwwkoQAEK6EWABSy9rATjoAAFwiPwUndg48/hmYuzaCZQ70zAioIr8X76hVgux2s2LgeiQGMC3TwtgQ2BX5Js9AKWRz6KDxbfAGnHVr4kPgq4rsmCLXcuUL3Fxx5sRoHgBKT4PlC6TgpuEPamAAUoYCABFrAMtFgMlQIUCFJg8ffAh5cEOQi7R1RAkrG73Tn4ru1l+NbRMaKhcHJzC7SOcaHlpsC/kGn0Atbrla8jZea/zb3IGmXn6JcK54BdQDV/OaIRKYfxQ0Ap/AJSyhV+9GBTClCAAsYVYAHLuGvHyClAAX8E6uuApwuAnSv96cW2OhY42rIjpnUchtdj++CoYtdxpAzNqAI99ndGXa0UUPhGLmBdZ52O83h0sNl1VzI8cF9jg2wZ32xbNqBAqAQkT1co3WeGaniOSwEKUEBXAixg6Wo5GAwFKBAygdkjgM+Hh2x4Dhw5gXpnPFbmX4kP0y/AEqVF5ALhzKYTGCDloWJ3TEB5GbWAFa8cwXsLbgB2bQso72jp5LkpE5aUiUBtRbSkzDx1LKAU/BVS6rU6jpChUYACFNBGgAUsbRw5CgUooGeB2mrgyRxgPz8Dr+dlCjo2Scae3CH4V9vL8U9nftDDcQAK9HO1wuGNiQFBGLWA9Wbla0ie+X1AOUdDJ+eFmXB0WQ1UrYiGdJmjQQQkT2co3ecYJFqGSQEKUCBwARawArdjTwpQwCgCk18HvvujUaJlnBoIVCXn4aeO1+D1uDNxWHFqMCKHiEaBLp5EWDa0Cih1Ixawhlun4ZwxjwaUr9k7WYuS4LrgCKS6qWZPlfkZVEAp+Buk1GEGjZ5hU4ACFPBNgAUs35zYigIUMKpAXQ3waCZwaKdRM2DcQQjUO+KwuuAKvJ9xMZbICUGMxK7RKJDqcCBrS2AfCzBaAauFchjvzB8O7N4RjUvdeM4OC2JvSYYSM4ouFNC1gBTbDUq36bqOkcFRgAIUCFaABaxgBdmfAhTQt8DMT4EvbtR3jIwu9AKShL05g/F9zuX4ylkY+vk4g2kEzqwoQtURxe98jFbAerPiFSTP+sHvPM3cwf1/WbC2nQNU8z4wM6+zmXJTiv4JKfliM6XEXChAAQqcJMACFl8IClDA3AJPdeSXB829wn5nV5XUDjPyr8Fr8f1QKTv87s8O0SUw0JKL8h0ev5M2UgHrButUnD3mMb9zNGsHx4A0OPvtAKrnmjVF5mVSASlhIJSSsSbNjmlRgAIUAFjA4ltAAQqYV2B5KfDuUPPmx8yCEqh3xGJN/uX4KPNiLJADu6g7qADY2RACfdwZOFrW0u9YjVLAaqlU4I15NwB7eMzakuWBa5gNsjLe7/VmBwroRUApGQ8pob9ewmEcFKAABTQVYAFLU04ORgEK6ErgrSHAqgm6ConB6FBAkrAvZxD+k3MFvnQWoh6SDoNkSJESKHQnwFnWxu/pjVLAeqv8ZSTN/q/f+Zmtg+eWTFiSxgN1h82WGvOJMgEp5XIohV9GWdZMlwIUiBYBFrCiZaWZJwWiTWDrIuC5ztGWNfMNUqA6MQcz86/F6/H9cIhfLwxS0xzdE2xW5G7z/940IxSwfmv9EYPHPGGOhQowi5iLMmHvvBKoWhXgCOxGAf0JKD2XQHLl6S8wRkQBClAgSAEWsIIEZHcKUECnAp/9BpjzuU6DY1h6F6i3e7A2/3J8mnkRflaS9R4u4wuxQN+jhThSbvVrFr0XsFKVcrw2dziwd7dfeZmlsa1zEmLOPwypbppZUmIeFDguILe6E3K7lyhCAQpQwHQCLGCZbkmZEAUogANbgMezgboaYlAgOAFJwv62A/FDzhX4e0wnHi8MTtOwvQfYc1CxNdav+PVewHr70ItInDPKr5zM0FiOscJ9cyIU52gzpMMcKNCwgOKGpd82gB8q4RtCAc0FqqqqMG7cOHz55ZeYM2cOLBYL+vTpg+uuuw49e/aELMsNzrlp0yZ88sknmDBhAtauXYvCwkJccMEFGDZsGBITtbmLtbKyEk888QTmz5+P9957Dzk5OafFUldXh5kzZ2LEiBGYNm0aampq0K1bNzWOIUOGwGazaW6m5YAsYGmpybEoQAF9CPznIWD88/qIhVGYRqC6RTZmFv4Gb8b3wwH+jwLTrKsvifRyp6KmLM2Xpsfb6LmAdbN1MgaNedKvfMzQ2P3rLFizZwPV282QDnOgQJMCct4bkDNvoxIFKKChgCgQPf/88/joo4/gdrtRUFCgjr506VKUl5fjD3/4A37/+98jJibmpFnFzx944AG1sCSKSunp6Vi/fj02b96M/v374+mnn0Z2dnZQkdbX1+Pjjz/G448/jvz8/AYLWLW1tfjuu+/wyCOPqPGWlJTAarU2G39QgWncmQUsjUE5HAUoEGGB+jrg4TSgfFeEA+H0phWwu7Eu/zJ8nHUJfpZ5vNC063xCYu1dsYjbePpvMZvKXa8FrHTlIF75+QZg355oWDo1R8egdDj7bAWq50dNzkyUApKnBEr3WYSgAAU0EhAFoi+++AL3338/zjnnHDzzzDNITU1VRy8rK8Ojjz6KWbNm4Y033lB/7n327NmjFq+mTp2q7o664oor1F1bohj27rvv4pVXXsHw4cPVopLD4Qg42hkzZuCuu+5Si2KNFbDEjrE77rgDycnJavxFRUWnxf/CCy/goosuCjiOUHdkASvUwhyfAhQIr8Di74EPLwnvnJwtagUOtO2P/+Zeic9iinm80MRvgUNR0Gnnsf+S5+uj1wLWO4deQIs50XF8ztI6Fq6rLZBlfo3W1/eW7cwloJSMh5TQ31xJMRsKREhg79696g4rsZvq008/RefOJ38sasqUKeoxPHGUUOyCstvtaqSjRo3CTTfdhBtvvFEtUp14RO/QoUPqn4m+DY3pa6q7du1Si2QHDx6EJK6/2L//tB1Y4ujjU089pe7S+vDDDzF06NCThl++fDluu+025Obm4uWXX0ZcXJyv04e1HQtYYeXmZBSgQMgFProUWPTvkE/DCShwokBNi2zMzr8Gb7QYiH2ykzgmFOhfm4/K/cf+y6gvjx4LWLdaJ2LAmL/4Er7h23huyYAlaRxQd9TwuTABCgQqIKddBzn/o0C7sx8FKHCCgLjD6qWXjn0cQRSCPB7PST5id9PFF1+MCy+8EGIXk/h5dXW1utPpgw8+UO/M6tev32mm33zzDe688051d5YodPn7iDusRMFJHA0U844ePRpz5849rYAldmbdfvvtagHtrbfeQkpKyklTHT58GI899hjGjx+v3o/l3Z3lbzyhbs8CVqiFOT4FKBA+gcP7gT+lALXV4ZuTM1HgRAGbC+vzL8WnWZdiltKSNiYSGOBsg4rNCT5npLcCVpblAF6cNRw4sM/nHIzYMOaSTNiLVgBVq40YPmOmgLYCkgJLv52Axb+PUGgbBEejgPkFTjxeKI7x3X333VAUBQcOHFDvxNqyZQvef/99dXfTqY+38PXrX/9aLWL5e4xwzJgx6s4wUXy65JJL8Oc//7nBAta8efPUHWKiwCbaOJ2n/8L1tddew4svvog333wTl156qS4XjgUsXS4Lg6IABQISmPw68N0fA+rKThTQWuBAdl+Mzr0KfxXHC6WGv0ij9ZwcL3QC3TwtgQ0ZPk+gtwLWuwefQ8LPY3yO32gNbV2TEXNuBaS6n4wWOuOlQEgF5Lw3IWfeGtI5ODgFollAFKm+/vpriOKPuIj91VdfRbt27VQS764n8fdvv/02MjMzT6MSXyS89dZb0bJlS3VnVEKC778sW716Nf74xz+qd16J4pf4AqL4a0M7sMaOHavetXXzzTfjT3/6k3p5+6mP2MUlCm733Xefep+WHh8WsPS4KoyJAhQITOCFEmDzgsD6shcFQiRQk9Aac/KvwVuJg7BbPvmrNCGaksOGQKBNjAvJm9r7PLKeCli3WSag/9infI7dSA1ljw3uGxOgOEuNFDZjpUDYBKT4M6F0nRy2+TgRBaJFwFt4WrZsmZryWWedhSeffPKkrwn6UpzypU1DpuISeHGUcdGiRceLZkeOHGm0gOVLccqXNpFeXxawIr0CnJ8CFNBGYMcK4Ol8bcbiKBQIhYAtBmUdL8GIVpfiJ+XYV2v4GEugx77OqKuTfApaLwWs1pZ9eGHmDag/uN+nuI3UyP2bLFjbzASqdxopbMZKgbALKD0WQHIXhH1eTkgBMwssXrwYzz77LOrq6rB+/Xp1t5W42P0vf/kLSkpK1NR9KU750uZUR++RRXEU8LnnnlPv3hKXt7OAZeY3jrlRgALmEvjubmDya+bKidmYVuBgmz4Y3e4qfBrTmccLDbTKA6U8lO/2bRedXgpY7x14FvFzxxpIuflQHYPT4ey9BajmjtvmtdiCAoCc/TDktk+QggIUCJGA2A31t7/97fhOKHGHlDhO6Etxypc2p4Yt7s264447cP755+PBBx88/mVDFrBCtMAclgIUoIDmAuLy9vJdmg/LASkQSoHa+CzMzR+GN5MGY6fsCuVUHFsDgX4xrXB4U6JPI+mhgHW7ZRz6jn3Gp3iN0MjSNg6uK2TI8kQjhMsYKaAbASkmD0qvJbqJh4FQwIwCVVVV6pG+jz/++PgXBXfs2KEWmsTT0Jf/xJ97C1hpaWnq5el2u13t/9lnn53GJO6muvbaa/HAAw/g0KFDavvU1F929TdVwJoyZYp6ibv3jitxyfypj/cIoSiKiXZ6fHiEUI+rwpgoQAH/BFaOA94+x78+bE0BPQlYndjY8WKMaH0Fpiknf9ZYT2FGeyxdPImwbGjlE0OkC1htLXvx7IzhqD900Kd49d7Ic1sGLAljgHp+ZVbva8X49CmgnDEFUlwvfQbHqChgEgFvAch7UbrYmeXvVwgFRVMFrDPPPFM9Mujr4/2iIL9C6KsY21GAAhQItcDXvwOmvRfqWTg+BcIicKh1b4xpdxU+dpWgjl8vDIu5r5OkOZzI3NLBp+aRLmC9v/9pxM0b71Osem4Uc2kW7J2WAlVr9RwmY6OA7gXkVn+E3O4F3cfJACmgV4EJEyaoXxLs0aMH7r33XjS0g+mbb77BnXfeibvvvlv9T01NDZ555hl88MEH+PLLL9GvX7/T0vv888/VHVWiaHXTTTc1m764tF3ce9XQ472Pa//+/SgoKIDD4cB1112Hc8455/gXEW02W4O7wcrLy/Hwww9D7NQaMWIEioqKmo0lEg24AysS6pyTAhTQTqC+HngoGajcq92YHIkCOhCojcvEvIJheCvpbGzn1wt1sCLHQuhdXoTqo6dvuz81wEgWsH5vGYszxz6rG7NAArGd0RIx5x6CVDs9kO7sQwEKnCIgOdtC6b2SLhSgQIACy5cvVwtM8fHxeOedd9Cq1ck7ssWRvkceeQSiiPXhhx9i6NCh6kyjRo1S+914443qz0UByft4+4ii0aeffqpeAh/M09QRwhOPOJ4Yn3c+kd9tt92G3NxcvPzyy4iLiwsmlJD1ZQErZLQcmAIUCIvAumnAa6f/NiMsc3MSCoRDwOrApg4X47M2l+FHJT0cM3KOJgQGWtqhfIe7WaNIFbByrXvw9LThqK841GyMemwgx9nhuSEesqNUj+ExJgoYWkA5YxqkuB6GzoHBUyBSAqIAJHY+vf/++8fvoUpMPHYv5p49e9Si1nvvvYfzzjsPzz//PE78mdhhNXXqVHWX1WWXXaYWscTxwnfffRevvPIKfv3rX6s/EzumgnmaKmCJcb2XvycnJ6v3dRUXF6tfLywrK8Ojjz4KscvMe+QwmDhC2ZcFrFDqcmwKUCD0Av+6B5j0aujn4QwU0IFAeaueGNv+Knzk6opaqfldQDoI2XQh9HFl4OjGls3mFakC1vv7n0LcvAnNxqfHBu7rsmBtNR2o2a3H8BgTBQwvILd5EHLOXwyfBxOgQKQEdu3ape6i+u9//wu3260e0xPP0qVLIY7g9e/fH08//bT6BcITn7lz56pfC1y2bBlycnKQnp6O9evXq8f6GusTSI7NFbDEkUZxObwoxIl4S0pKYLVaj8f/hz/8Qb2zKybGty8uBxJjsH1YwApWkP0pQIHICjzeBti3MbIxcHYKhFmgNjYdCwqvwdtJQ7BFbn43UJjDM/V0he4EOMvaNJtjJApYf1BK0Xvc883GprcGziHpcPTaDFQv1FtojIcCphKQ3EVQesw1VU5MhgLhFhA7p8aMGYNvv/1W3dEknm7duqk7q8RdU40VfzZt2oRPPvlE3eUkvjxYWFiICy64QP0yoHe3VrC5NFfAEuOLe7Jmzpyp3nM1bdo09Z4uEb+IY8iQIScdcQw2nlD0ZwErFKockwIUCI/AprnAi93CMxdnoYAeBSx2bO54ET5vcyUmKWl6jNB0MSXYbMjdduw3rk094S5g5Vl34c9Th6O+sqK50HTzc2tuPGIuB2Rpkm5iYiAUMLuA0msppJj2Zk+T+VGAAiYVYAHLpPwa8iAAACAASURBVAvLtCgQFQL/fQQY+0xUpMokKdCcQEVWd4xrfzU+cJ/B44XNYQX5875HC3Gk3KqrAtYH+/6M2PnGKQR5fpcBS/xooL42yNVgdwpQwB8Buf0rkLN+708XtqUABSigGwEWsHSzFAyEAhTwW+DZTsC2pX53YwcKmFmgzt0SCwuvxVstz8Nm2WXmVCOW20BbDsq3xeqmgHWXMho9x70QMQ9/Jo65PAv2giVA1Tp/urEtBSigkYCUeB6Uzv/RaDQOQwEKUCC8Aixghdebs1GAAloJVO4FHkzSajSOQwHzCSg2bFWPF16BCZYM8+UXwYx6udNQU5aqiwJWR+tOPDFlOOoPV0ZQpPmp7T1S4BxyAFLtjOYbswUFKNCoQFWdC2sremNPVWs4lf3Ici5AS/saP8RkWAZVAJLFjz5sSgEKUEAfAixg6WMdGAUFKOCvwLx/AH8d5m8vtqdAVApUZnbD+Lyr8L6rG2pk/o+WYF+CPFcsYjfm6KKA9eHeJ+FZMDnYlELWX05wwDM8FrJ9TMjm4MAUiBaBnUdz8ePu23Ck1nNSyp3iRqJz3Pc+MyidR0JKPNvn9mxIAQpQQC8CLGDpZSUYBwUo4J/A178Dpr3nXx+2pkCUC9R5UrCo4Bq8k3IuyiR+vTDQ18GpKCjcWRTxAtYflZHoMe6lQNMIeT/38CxYM6cBNXtDPhcnoEA0CIza/rC686qh5+yUl5BiX+UTg9z6Xsi5z/rUlo0oQAEK6EmABSw9rQZjoQAFfBd4Oh/YscL39mxJAQr8IqDYsK3DBfhHm0sx2tqGMgEI9K/NR+V+e6M9Q/0VwgLrdjw2eTjqjx4JIPrQdnGekwFHz41A1aLQTsTRKRBFAnursjBy+6ONZrx3717s2LFDU5FOnTppOh4HowAFtBVYvHixtgOeMFpsbCweeeSRkI0f6MAsYAUqx34UoEDkBHj/VeTsObPpBCozSjApbxjecYvjhU1/Wc90yQeR0ABHG1RsSYhYAeujPU/AvfDHIDLQvqu1fQJiLquHDON8DVF7BY5IgdAIbDncCRN3Nf71wEOHDmHz5s2hmZyjUoACUSfAAlbULTkTpgAFQibA+69CRsuBo1egztMSSwqG4Z2U87Fe4tcLm3sTuntaon5D45fjh3IH1j3yf9Ft/MvNhRjWn3tuT4cldhSA+rDOy8koEC0ClbUJ+HbL842mm26ZghRlls8ccuv7IcV29bk9G1KAAtEnoMddmNyBFX3vITOmgPEFeP+V8deQGehXQLFie975+LrNZRhpa6vfOCMcWXaMC0mb2jcaRagKWJ1s2/HIxOtRX3U0wgLHpnddkQVb/iKgaoMu4mEQFDCzwPQ9w7G2otdpKVrlI7go7VE4lQM+p897sHymYkMKUEBHAixg6WgxGAoFKOCjAO+/8hGKzSgQnMDh9M6Y1OEavO3uzuOFDVD22NcZdXVSg8ihKmB9vPsxuBZNDW5hNeht75kC55D9kGpmajAah6AABXwV+GnPDVhX0fN483jrVnRL+AqpDv/uBZXi+0DpyuO+vrqzHQUooA8BFrD0sQ6MggIU8FWgYjfwUEtfW7MdBSiggUB9TCKWFg7Du2m/whrp5M+3azC8YYcYgA6o2OMMWwHrXvkHnDH+lYh6yYlOeK73QLaNiWgcnJwC0SxQUZOIvdVZ6o6rJNv6wCgkCyyDKgDIgfVnLwpQgAIREGABKwLonJICFAhCYHkp8O7QIAZgVwpQIGAB2YIdeefjn9mX4QdbTsDDmKVj/5hWqNyUGJYCVrFtKx6acD1QXR0xPvcNmbBmTANq9kUsBk5MAQpoJ6CcMQ1SXA/tBuRIFKAABUIswAJWiIE5PAUooLHAuOeBHx7SeFAORwEK+CtwJK0IP3a4Bm96eqI6Sr9eWOJJgrIhKywFrI93PQrX4mn+LpMm7Z3nZcLRfT1QtUST8TgIBSigDwG5/WuQs27XRzCMggI6FqisrERpaSkURcG5554Lu93eaLQbNmzA/PnzcfDgQdTV1al90tLSUFJSgsTEhn/p1dhgR44cwezZs9UvjB49ehSyLEN8HbBLly5o06ZNg92WLVuGhQsXQvR1OBwoKipCx44d1b6nPitWrMCsWbPU2PR4YXtDCbKApeP/Q2FoFKBAAwKfXg3M/5o0FKCATgTqXUlYVnAV3k/7FVZKsTqJKjxhpDucyNjSIeQFrPvl71Ey/rXwJHXCLNYOLeC6pBYSJod9bk5IAQqEXkBK+w2U/I9DPxFnoICBBUQhaNKkSdi+fTtatGjRZAFLFJtEAam+vh5Wq1UtXlVVVamFLPHPAwYMQGZmpk8a+/btw/jx41FeXg5JktSimRhHjCf+uW3btjjzzDPVObzPqlWrMGPGDMTExCAnJwebNm2CGKegoADdunU7aV5REBNFOTHmeeedpxa7jPCwgGWEVWKMFKDALwJPdQB2rqIIBSigNwHZgp155+Hb7Mvxb1uu3qILWTy9y4tRffT032pqdYl7iW0L7h93PVBbE7IcGho49o50KJ6RYZ2Tk1GAAuEVkNxFUHrMDe+knI0CBhIQxZ+JEyequ6nE01QBa/ny5epuKbHTqUePHmjf/tiXikUB7Mcff8TWrVsRHx/vU7GotrYWY8eOPV40GzJkiFqUEs/atWvVIpVo06dPH7VQJZ7q6mq1ICUKXmeffba626uiouJ4kWro0KFwuVzH9RcvXox58+apsXbo0PAv4/S4VCxg6XFVGBMFKNCwQPVh4J5f/sVLJgpQQJ8CR1ILMbXjNXjD3QtVik2fQWoU1QBLO1TscJ82mlYFrE92PoyYJdM1irb5YVxXZcHWYSFQVdZ8Y7agAAUML2AZWAHI5v73tOEXiQmEXUDschLHAFeuXKkWikRRSuxUaqyAJYpUo0ePxoEDB9C1a9fTjuMdOnRI/bkoMp111llITU1tMqctW7aohTOx00oUr1JSUk5qP23aNKxevRpZWVkYPHiw+jMx96hRo9RC14nHHEUhbMeOHRg0aBAyMjLUtqLIJeIRbUWxS+wOM8rDApZRVopxUoACwPrpwKt9KEEBChhEQHy9cLk4Xph+AVaY9HhhX1cGjmw8/cuoWhSwHpD+jS4TXg/Lajt6p8Jx1l5INbPCMh8noQAF9CGgdJsJKbarPoJhFBTQiYC4F0ocBRQFpNatW6Nly5bq7qrGClhlZWXqLiuxw0nsdHI6G/5Csa/prV+/Xp3P4/GoBaxTC0ze+ERcolgljhF6i16i2CWKUt7Hu5Nr4MCBasFLPKK/KM71799fzc9IDwtYRlotxkqBaBeY+jbwz99HuwLzp4DxBGQFu9qfi++yL8d39mNb6s3ydHInwFF2+kWqwRawzrBuwr3i6GBdXUiplJYxcP/GBdk6NqTzcHAKUECfAuIOLHEXFh8KUOAXAe8l7OJyc1FEEndL/fTTT40WsObMmYMlS5aoF6uLQlEonxOPF4pjiuIeLPGIXV4jR448vgPLZju2s/LUHVh79uxR/yw5OVmN9cQ7tEIZt1Zjs4CllSTHoQAFQi/w5c3AjI9CPw9noAAFQiZwNKXg2PFCT28cNcHxwhY2G3K2FZzmFWwB69Mdf4Jz6YyQrYMY2H1jJqxpU4DaAyGdh4NTgAL6FZBb3wM59zn9BsjIKKADgeYKWOKydXFheufOndUv/ondUxs3blSPDIrdU+LoXvfu3U+6gyqQtETxSeye2rlzp1qoEruzEhIS1KG8l7KLLyY2dQfW5MmT1d1aoq/YwWW0hwUso60Y46VANAu83BMomx3NAsydAqYRqHfEYWXh1fgg4yIsleIMnVffI4U4UnHy/RHBFLAekr5D8YQ3Q2biHJoBR7f1QNXSkM3BgSlAAWMISEnnQyn+tzGCZZQUiJBAcwUssaNJFIXEjihRuBLFJFG4Endnib8XXyUUX/kTXyFMS0vzOwvv/N6Oomgljv95i1feP2/sK4TFxcXo0qXL8WOG2dnZ6gXwRnxYwDLiqjFmCkSrwEPJQMWeaM2eeVPAnAKSjD3tz8W/2l6Gf9qN8xWcExdjoC0H5dtiT1qfQAtYPWwb8cfS6wHUa77e1vwWcF1cA6n+R83H5oAUoIAxBSRnLpTey40ZPKOmQJgEmipgiQvfxdf/xO4o8cTGxqJv377HdzeJy9XF/Vji53FxceqdVd4vCvoa/oIFCyC+cigeb0FMjNGvX7/TCmLi7q6FCxeqXz8URTNRvMrPz1cvoxeFNvFFxXPOOUf9IqK4CF58iVDs2hIFt7y8PIhjk3o+VsgClq9vDdtRgAKRFag5Ctwd3IWIkU2As1OAAs0JVLXsiGn51+D12D44YqCvYvV2p6G67OQvCgVawPp0x4NwLtX4InVZRuztKVDco5pbAv6cAhSIQgHLoMOAZInCzJkyBXwTaKqAJY4JjhkzBrt27YK4d6qho3n79+9X24iikrizKjc317eJG2glCmLiK4TiGKG4NF4Uo0RhrLln7dq16j1enTp1UndjeS+eFzHn5OSo44kcxD1eYqeYXh8WsPS6MoyLAhQ4WWDrYuC5YqpQgAJRIFDvjMfqgqvwYcYFWCQdu9tBz0+eOxaxZTknhRhIAetP0rcomvCWpqm6rs6CLW8+ULVJ03E5GAUoYB4BpdcSSDF55kmImVBAYwFfjxCmpqaq9081tINJFLC2bt2q7obq0aNHUBGKC9tHjx6NiooK9d4tUZBq6vHejyV2YYkdYHa7HeLeLlG0GjRokHpHlyjEiZ1kYmzRRnxxUY8PC1h6XBXGRAEKnC6w5Afgg4soQwEKRJOAOF7Y7mx83/Zy/MPRUbeZxygKCnYWBVXA6mXbgDtLh2uWo6NPGpwDdwE1czQbkwNRgALmFFA6/wAp8VxzJsesKKCBQHMFLLEjShzHE4UgUcBq6Jk5c6Z6DFCLApYY33vvli9fPly8eLF6VFAUzjp06KAWvkaNGqXe0TV06FA4ncdOuYgYV6xYoe4Sa9eunQZy2g/BApb2phyRAhQIhcCPbwDf3hWKkTkmBShgAIGq5DxMz78Wr8f1RaUOjxf2q8nH4QP245L+7sD66/YH4FgW/EcqlDQ33Nc6IFvHGWBVGSIFKKAHATnvTciZt+ohFMZAAV0KNFfAWrJkCebMmaPuWvLucDo1Ee8OrMLCQnTr1q3JPKdMmaJ+1bB169aNXrbuHU989bBnz56NjldeXq7u1hL3YYnYxF1XYpfVyJEj1cLVifGKLxyKO7REAUtcSK/HhwUsPa4KY6IABU4X+Nc9wKRXKUMBCkS5gPh64ZqCK/FR5sVYIMXrRmOAow0qtvxy3NGfAtbD+AadJr4ddC6e32bCkjoZqD0U9FgcgAIUiB4BufV9kHOfiZ6EmSkF/BRoroC1b98+9fidOIYnvg4oCk8nPuICd7FjSvx84MCByMrKajICb0FM3HF13nnnwePxNDieuEC+uTu1RFFK7KoSXx0Ud12Jhzuw/HwB2JwCFKCA3wIfXQos4mee/XZjBwqYVUCSsS/3LHyfcyW+dORHPMvunhTUb0g/HoevBazetvX4Q+kNQcXv/FUmHF3XAlXLghqHnSlAgegUkFOvhlzwWXQmz6wp4INAcwUsMYT3GKHY6SSKRd4ilbh0fdKkSRBFrqbuyDoxDO+uKfHX9PR0tSgmxhWPuLdq6tSp6tcEExMT1UvcxZ1WDT3ewpn44uCJd3OJu7AauwNLzCl2ZSUk6PMOUu7A8uGFZRMKUEAHAi+UAJsX6CAQhkABCuhNoDq5HWbkX4s34vrhkNzwf4kLdczZMW4kbfrlvghfC1gjtt0H+/KfAwrPWpgI14VVkOqnBNSfnShAAQoIASm+L5SuE4lBAQo0IuBLAUvshhKFKnFRu3jE1/3EHVPiAvX6+nq43W4MHjz4pMKQd1xxlO/8888/aafVli1bMHnyZIhxJUlSi1R1dXXqP4snNjZWHa+pLxCK/uIoovei9hPT27x5szq+xWJB27ZtsX37duzdu1e9o6t79+66fRdYwNLt0jAwClDgJIEHk4DKvUShAAUo0LiA3Y01na7BJxkXYK4U3q/nSAC67e2M+nrxd4AvBaxH8TUKJr7r/4paZcTelgLFNcr/vuxBAQpQ4BQBKSYXSq/ldKEABYIoYImuosC0cuVK9R4pcc+UKFyJnVPi6F5RUdHxXVTeaZoqYIk2Ygxx+booZolCmChkiWOF4iJ28R9xn1Vjj+gzceJEdSfYgAEDGmy2YcMG9e4ucaRQFLLy8vJQUlLS4FcU9fJysICll5VgHBSgQOMC9fXAnQqFKEABCvgmIEnYn3MWfsi9En935KMex4pKoX4GoAMq9hz7kk9zBay+trW4vfS3fofkuiYLtty5QPUWv/uyAwUoQIEGBRQPLAP4S0K+HRSIhEBZWRlmz56tHts79a6rSMSj9zlZwNL7CjE+ClAAqNwHPJhICQpQgAJ+C1Qn5WJW/rV4M6Ef9kvH7o8I1dM/phUqNx37d1VzBawRW++FfcVcn0Nx9EuDc8BOoDqw44Y+T8SGFKBAVApYBhwAlJiozJ1JUyBSAuI4oPjioPjrkCFDmtxRFakY9TYvC1h6WxHGQwEKnC6wZx3wZC5lKEABCgQuYPdgXcHl+DTzYsyWkwIfp4meJZ4kKBuOfVmoqQLWY/gH8ie+51MMSrob7msdkC3jfGrPRhSgAAUCEbCcuRZwtAqkK/tQgAIBCojdVwsXLkTfvn11e2l6gKmFrBsLWCGj5cAUoIBmApvmAi9202w4DkQBCkSxgDhe2HYgRuZeic+chZoeL8xwOJG+pUOTBaz+tjW4rfQmnxbAc1MmLCkTgdoKn9qzEQUoQIFABZTucyB5Ogfanf0oQAEKhEWABaywMHMSClAgKIGV44G3zw5qCHamAAUocKpATWIOZucPw5stBmGvpM3XC3sfKkZ1ldzoDqy/bbkbtpXzm1yMmAsyYS9ZDVSt4KJRgAIUCIuAUjIOUkLDFz2HJQBOQgEKUMAHARawfEBiEwpQIMIC8/8JfHpVhIPg9BSggGkF7G6sz78cf211CWZKwR0vHKi0Q/lOd4MFrCfqv0SHSR80ymgrSkLMBUcg1U01LTUTowAF9CmgFH0DKfkifQbHqChAAQr8T4AFLL4KFKCA/gWmfwB8dav+42SEFKCAsQUkCQey+2NUuysxwlkU0PHCvu5MHClLPq2ANdC2CreU3tKgj+SwwHNLMpSYUcb2Y/QUoIBhBZT8TyGl/Z9h42fgFKBAdAiwgBUd68wsKWBsgfEvAP950Ng5MHoKUMBQAjUtsvFzwTXq8cLdfny9sMidAHtZm9MKWH/b/EfYVi04zcB1bRZsOT8D1VsN5cNgKUABcwnIeW9CzuQvC821qsyGAuYTYAHLfGvKjChgPoH/PgKMfcZ8eTEjClBA/wJWBzZ0GoYRmRdhupzcbLyJNhvabis4qYD1ZN0XyJv84Ul9HQPS4Oy3A6ie2+yYbEABClAg1AJyu+cht7o71NNwfApQgAJBCbCAFRQfO1OAAmERELuvxC4sPhSgAAUiKHAwuz9K212BT5zFqJfkRiPpc6QQkxcc+/lZtpW4qfSXXQ2WLA9cw2yQlfERzIRTU4ACFDhZQM55EnKbP5GFAhSggK4FWMDS9fIwOApQQBX4/gFgwovEoAAFKKALgZqE1phbcC3eThyEHZLztJgGWnMwbqpL/fPPNt0J6+pF6t97bsmEJWk8UHdYF3kwCApQgAJeATn7YchtnyAIBShAAV0LsICl6+VhcBSggCrw7/uBiS8RgwIUoIC+BGwx2Jh/GUa0vgzTpF+OF/Z2p2HK+GT8ue5ztJ/8MWIuyoS98yqgaqW+4mc0FKAABf4nILd5AHLOU/SgAAUooGsBFrB0vTwMjgIUUAX+dS8w6RViUIACFNCtwKHsvhjT7kp85OyMPE8C0qcexq3bHkXM+Ych1U3TbdwMjAIUoIAQkFvfCzn3WWJQgAIU0LUAC1i6Xh4GRwEKsIDFd4ACFDCSQG18FmYU/BotpAVonzjGSKEzVgpQIIoF5NZ3Q859PooFmDoFKGAEARawjLBKjJEC0S7w7V3Aj29EuwLzpwAFDCRwKKMIN7UrRm5CIopsB1BUtwy5VT8bKAOGSgEKRJOA3PoeyLnPRVPKzJUCFDCgAAtYBlw0hkyBaBOo//p2SNPejba0mS8FKGBwgaNJ2bgp/0wsr61UM4mzuVEcm4Bix2F0ql+NTkenGDxDhk8BCphFQG59H+TcZ8ySDvOgAAVMKsAClkkXlmlRwEwCdV/eAnnGh2ZKiblQgAJRIlAbl4b7Ss7D1Kr9p2VsV6woiktBsbMaRVIZOlVNh6PuUJTIME0KUEBPAnKbhyDn/FlPITEWClCAAqcJsIDFl4ICFNC9QO0XN0OZ+ZHu42SAFKAABRoSqHfG4/kel+Pb6r3NAnWKT0dRDFAkb0VRzRzE12xttg8bUIACFAhWoDb9Ttg78ovPwTqyPwUoEFoBFrBC68vRKUABDQRqvv49LNPe1mAkDkEBClAgQgJWBz4689d4v3qPXwHkelJQ5LaiSNmF4poFSK1Z5Vd/NqYABSjgi0Bt5n2w5/EIoS9WbEMBCkROgAWsyNlzZgpQwEeBqn/dD9sk/lbQRy42owAF9CogK/iuz3A8W9v8TqzGUsiISUSxJwZF1v0oqluK7Kr5es2WcVGAAgYSqG31KOztHjNQxAyVAhSIRgEWsKJx1ZkzBQwmcOQ/j8Ex/imDRc1wKUABCjQgIEn4qdtVuMtapQlPC7sHxbHxKLJXoKh+FfKP/qTJuByEAhSILoGaNs/AkXNfdCXNbClAAcMJsIBluCVjwBSIPoHKkU8jZsyj0Zc4M6YABUwrsLLgXPxffIzm+cVYHCiKS0KxowpF0np0OjoN1vojms/DASlAAXMJVKQ+irgC7sAy16oyGwqYT4AFLPOtKTOigOkEDnz/F8RNeNx0eTEhClAgugW2tOuHS5MTUSdJIYOQIKE4IR1FznoUyZvQqXoWYmt3hWw+DkwBChhToCL9WcR1vNeYwTNqClAgagRYwIqapWaiFDCuwO5vHkXSlKeNmwAjpwAFKNCIwN7W3XBBejqqZCVsRnmxqShyWVCk7EBxzTwk16wL29yciAIU0KdAeeabiM+7VZ/BMSoKUIAC/xNgAYuvAgUooHuBLV88gIyZL+o+TgZIAQpQIBCBirQCXJtTiC311YF0D7pPK1cSit1OFFn3oqh2MVpVLw56TA5AAQoYS6DM8jvk9H/dWEEzWgpQIOoEWMCKuiVnwhQwnsC6T+5E2wVvGi9wRkwBClDAR4HqFq1wW6cBWFhT7mOP0DVLdsShODYWRbZDKKpbibyqmaGbjCNTgAK6EFhvvRft+j2ri1gYBAUoQIHGBFjA4rtBAQroXmDVx3eh/cI3dB8nA6QABSgQjECdOxmPnnEBxlbvD2YYzfu6rTEojktEsf0IirAWnaqmQq6v0XweDkgBCkROYI31UXTox0vcI7cCnJkCFPBFgAUsX5TYhgIUiKjA8r8+iI6L3wSqD0c0Dk5OAQpQINQC9Y5YvNrzKnxZvSfUUwU8vkVSUJyQiiJnHYqkjehUPQOu2n0Bj8eOFKBAZAXqrS2xFrewgBXZZeDsFKCADwIsYPmAxCYUoEBkBZaPeAh5676CvK8ssoFwdgpQgALhELDYMaLPb/CWjotYpzLkx6WhyCWjSN6Oouo5SKzdFA4pzkEBCmggUGtvj/V1V7GApYElh6AABUIrwAJWaH05OgUooIGA2IHVdttY2Lct0GA0DkEBClDAAAKSjB/6XI8/1+nrOKGvctnuZBS7HSiy7EZR7UJkVC/3tSvbUYACYRY4YivG5voLWcAKszunowAF/BdgAct/M/agAAXCLCAKWJk7psCzhRcJh5me01GAAhEWmH3GFbjdXhvhKIKfPtWZgGKPB0W2AyiqW4bcqp+DH5QjUIACmggckM/ALuU8FrA00eQgFKBAKAVYwAqlLsemAAU0ERAFrMQtU9FyxwxNxuMgFKAABYwksLbjYAxrEYt6IwXdTKxxNjeKYxNQ7KhEUf0aFB6dYqLsmAoFjCWwRxmEffKZLGAZa9kYLQWiUoAFrKhcdiZNAWMJiAKWY+14ZB+YZ6zAGS0FKEABjQS255yJS1KSUSPJGo2or2HsihVFcSkodlajSCpDp6rpcNQd0leQjIYCJhVYs78DkHwFC1gmXV+mRQEzCbCAZabVZC4UMKmAKGBVz/9O/S09HwpQgALRKnAgqwSXZrXGQUmKCoJO8ekoigGK5K3qxfDxtVujIm8mSYFwCyzd3Rn2tAtYwAo3POejAAX8FmABy28ydqAABcItIApYu8a/j34tDoR7as5HAQpQQFcCR5Jz8ZsO3bC+7qiu4gpHMLmeFBS5rShWdqGoZgFSa1aFY1rOQQHTC4ybW4/sno+xgGX6lWaCFDC+AAtYxl9DZkAB0wuIAtaab1/ABdmmT5UJUoACFGhWoCYuHXd1HoxZNeXNtjVzg4yYRBR7YlBk3Y+iuqXIrppv5nSZGwVCI6DEYeRP+5HXlwWs0ABzVApQQEsBFrC01ORYFKBASASWj3gIa755Hud3aQV5/8aQzMFBKUABChhJoM6VhMd7XILSo3uMFHZIY21h96A4Nh7F9gp0ql+F/KM/hXQ+Dk4BMwjUOjqidPIyFrDMsJjMgQJRIMACVhQsMlOkgNEFvDuwBvfuCue2uUZPh/FTgAIU0EbA7sFbva7CiOq92oxnslFiLHYUxbVEsaMKRdI6dDo6Ddb6IybLkulQIDiBQ3IxpkxfwAJWcIzsTQEKhEmABawwQXMaClAgcAFvAatHr15ouX1G4AOxJwUoQAGzCShWfNnnOrxSwyJWc0srQUJxQjqKnPUokjehqGoWPHW7muvGn1PA1AJ7lLMw86fxLGCZepWZHAXMI8AClnnWkplQwLQC3gJWLjMYrgAAIABJREFUXkER2lcuMm2eTIwCFKBAQAKShLFnXo+H6/mhC3/98mJTUeSyoEjZgaKaeWhZs87fIf6fvfsAj6M61wf+7qp3ybK6LVvulu2VezcGbFNDMy2EFuBPHEIJN1wIoabQDISEACGQBGJw4N6EJIQEY4rBveBeJVlylVVsyep1teX/fEPWV7ZVtszOzuy+8zw8XNDMOd/5nfGNeX3OGd5PAUMLFNeORen+3QywDD2LLJ4CoSPAACt05pojpYBhBVwBVlJyEs5J4X+gGXYiWTgFKOBXgR0TF+LOGL92EfSN58b1R0F8DCwRtbDYdyO3c3fQj5kDDG2BL7c70dYBBlih/Rpw9BQwjAADLMNMFQulQOgKuAIsEbhsWCRgt4YuBkdOAQpQoBeBIyPPw3X9k+GAiU4qCKRFJ6EgMRGWyGZYHEUYad2oQqtsggI6EQjvh4/XfvMhCH6FUCdzwjIoQIFeBRhg8QWhAAV0L9A1wLp4ygiE1+zXfc0skAIUoECgBKrzpuHKzCxYzeZAlRC0/cZHxKIgKRUFUe2w4ADGWVfD7LQH7Xg5sOAW6IjMxxer9zLACu5p5ugoEFQCDLCCajo5GAoEp0Dhkp+g9IPFyuDOnTkFCZWbg3OgHBUFKEABlQSaciy4dvAInIRDpRbZTHcC4eYwFCRnwhLtgMV8FOOsGxDnqCMWBQwhUGeeifXr1zHAMsRssUgKUEAEGGDxPaAABXQv0HUFVkFBAXIbd+q+ZhZIAQpQINAC7ekjcOeoKSiytwW6lJDqPz8pC5ZYMyxhVbB0bkaqvSykxs/BGkegpG409hfvY4BlnCljpRQIeQEGWCH/ChCAAvoX6Bpg9e+XjBlJ9fovmhVSgAIU0IGAPSkLD0y8COus/ABGoKYjLz4NBfHRsITXwGLfiZzOwkCVwn4pcJqA6wB3+Zc8A4svBwUoYAQBBlhGmCXWSIEQF+gaYMmxxJeOjIPJ2hLiKhw+BShAAfcEnLEpeG7q1fh7Z617D/AuvwpkxqSgICEBlsgGWBz7MMy6xa/9sXEKdCfgjMzCstUVp37EAIvvCQUoYAQBBlhGmCXWSIEQF+gaYAnFgukWRB/fFeIqHD4FKEABDwQiovH7WTfhTYZYHqBpc2tSZDwKElNQEN0Ki7MUYztWa9Mxewlpgbaoyfhy1f+dKcoAK6RfBw6eAoYRYIBlmKlioRQIXYEzA6zJU6Yiq+br0AXhyClAAQp4I2AOw99mfxfP2XnIuDd8Wj0TFRaBgqQMWGI6YTEdwTjrekQ7mrTqnv2EiEBN2IXYtG75qdEywAqRiecwKWBwAQZYBp9Alk+BUBA4M8DKGZSHieZDoTB0jpECFKCAugImE9ZOuR7/FWFVt1225leBccnZsMQCFnOFcjB8sv3/tn75tWM2HrQCWw5n4XgVtxAG7QRzYBQIUgEGWEE6sRwWBYJJoHDJT1D6weJTQzKZgG8NiwZs7cE0TI6FAhSggGYCRWMuxM3JcZr1x47UFRiWkAFLfAQsYdUosO1Apm2/uh2wteAWCE/Gx2tPX4nJFVjBPeUcHQWCRYABVrDMJMdBgSAWOHMFlgz1gunjEHV8dxCPmkOjAAUo4F+B8uFzsDCtPxzypwK8DC2QE5uKgoRYWCLqYXHsRZ51u6HHw+L9K9BsHoVV60//GiYDLP+as3UKUEAdAQZY6jiyFQpQwI8C3QVYUyZPQubJrX7slU1TgAIUCH6B2kGTcVl2DqzmsOAfbAiNsF9UIgoSk1AQ1QKLcz9Gd6wLodFzqH0JVIddhK/XfXLabQyw+lLjzylAAT0IMMDSwyywBgpQoFeB7gKszMwMTIk5TjkKUIACFPBRoCV7LL6Tl48K2HxsiY/rVSA2PBoFSWmwRFthMR3EuI61iHByG75e58vfda3a6URz2+m9MMDytzrbpwAF1BBggKWGItugAAX8KtBdgCUdfis/BaY2fk3Lr/hsnAIUCAkBa79c3DV2LnbZW0JivKE+SBNMKEjJhiXGCYu5DJbOTUiwV4c6S0iM3xmVi2Wrjpw1VgZYITH9HCQFDC/AAMvwU8gBUCD4BXoKsM6dOQUJlZuDH4AjpAAFKKCBgCMhHT+ZdBm+7OQfDGjArbsuRiZmwhIXDkvYcRTYtiHNdlB3NbIg3wUazJOxdv3Zv3digOW7LVugAAX8L8AAy//G7IECFPBRoKcAa+S48RjRvMPH1vk4BShAAQq4BJzRiXhp+rX4H4ZYIf9S5Mb1R0F8DCwRtbDYdyO3kx9OCYaXYn/dGJQU7zlrKAywgmF2OQYKBL8AA6zgn2OOkAKGF+gpwIqIjMJFuU7AbjX8GDkAClCAAroRCI/Cn2bfjNc6a3VTEgsJvEBadBIKEhNRENmMcY4ijLRuDHxRrMAzAVMEPtlohcN59mMMsDyj5N0UoEBgBBhgBcadvVKAAh4I9BRgSRMXzJ6MqPItHrTGWylAAQpQoE8Bkxn/mv1d/NxR3+etvCE0BRIiYmFJSkVBVDssOIBx1tUwO+2hiWGQUbeYR2Hl+sJuq2WAZZBJZJkUCHEBBlgh/gJw+BQwgkDRu4+h5C/PdFvq+CkzMLBmgxGGwRopQAEKGE7g68nX4O4oh+HqZsHaC4Sbw1CQlAlLrAMW01FYOtcj1s4AVPuZ6LnHY9aZ2LltHQMsPU0Ka6EABTwSYIDlERdvpgAFAiGw//2fo/i9n3bbdVx8As5PawpEWeyTAhSgQEgIHBg9Hzf0S0Q3u45CYvwcpPcC+UlZsMSZYTFXwtK5Ban2Mu8b45M+C3y+xQmrrftmuALLZ142QAEKaCDAAEsDZHZBAQr4JlDy1+dQ9M4jPTZy8eThCD9Z4lsnfJoCFKAABXoUqBo6E1dlpMNmMlOJAl4L5MWnoSA+GpbwGljsO5HT2f12Nq874IM9CrSahuKrDaU9/pwBFl8eClDACAIMsIwwS6yRAiEucPDDl7D3j//do8LkKVORVfN1iCtx+BSgAAX8K1A/cAIWDhiEJjNDLP9Kh07rmTEpKEhIgCWyARbHPgyz8kxLf81+uXUGdmxbzwDLX8BslwIU0ESAAZYmzOyEAhTwReDQv1/Fnjfu67GJ+KQUnJdaDzi5wcUXZz5LAQpQoC+B9rRhuHnUZBx28OuvfVnx554LJEfGw5KYgoLoVlicpRjbsdrzRvhEtwK9bR+UByZc9kfkWm6lHgUoQAFdCzDA0vX0sDgKUEAEjnz6e+x6dVGvGBfOnoTI8q0EowAFKEABPwvYknNwb8F8bLHx/EE/U4d881FhEShIyoAlphMW0xGMs65HtIPvnacvRnvUBKxYta3XxxhgearK+ylAgUAIMMAKhDr7pAAFPBI49uU72P6r7/b6TMGMc5FbtdKjdnkzBShAAQp4J+CIS8WTU6/Ccmutdw3wKQp4KTAuORuWWMBiroClczOS7RVethQ6j5V1zMGu7b2vZmOAFTrvA0dKASMLMMAy8uyxdgqEiEDFmv/F1udv6HW0kTHxuHAQgI7mEFHhMClAAQoEWCAqAa9Ovw5LbHUBLoTdh7LAsIQMFMRFwBJeDYttOzJt/KjLae9DWDyWrWvq8yuis25agf6D5obyq8SxU4ACBhBggGWASWKJFAh1geodn2Pj4xf2yXD+OTMRV9bzAaV9NsAbKEABClDAM4GwCLw36xb8ys4QyzM43u0vgZzYVBQkxMISUQ+LYw/yrDv81ZUh2m0wT8La9X0fjs8AyxDTySIpEPICDLBC/hUgAAX0L9BwYBtW3z+5z0LzRuRjbOe+Pu/jDRSgAAUooKKAyYRPZ96Kx9CoYqNsigLqCKRGJcKSmISCqBZYnPsxumOdOg0bpJXtRzNRUVHZZ7UMsPok4g0UoIAOBBhg6WASWAIFKNC7QNuJI/jijjy3mL5lyYSpqcqte3kTBShAAQqoJ7B9wlX4XqxJvQbZEgX8IBAbHo2CpDRYoq2wmA5iXMdaRDjb/dBT4Jt0xuZj2Zd73SpkwT2liE0a7Na9vIkCFKBAoAQYYAVKnv1SgAJuC9jam/HJtYlu3T9j+jT0P77JrXt5EwUoQAEKqCtwMP8CXJ8Sr26jbI0CfhQwwYSClGxYYhywmI/BYt2EBEe1H3vUrumasAuwad2nbnV4xaM2t+7jTRSgAAUCKcAAK5D67JsCFHBb4OOrY+Gw9v0npIkpqZibUgc4HW63zRspQAEKUEA9geq8abgyMwtWs1m9RtkSBTQUGJmYCUtcOCxhx2GxbUO67aCGvavVlQmfbXGg041cKjZ5MBbcXapWx2yHAhSggN8EGGD5jZYNU4ACagp8fusAtNe696nsBbMnI7q87wNL1ayPbVGAAhSgwP8JNOWMw7WDRuCkyUkWChheIDe+PwriYmCJqIXFvhu5nbt1P6ZG83isWb/drToZYLnFxJsoQAEdCDDA0sEksAQKUKBvgVX3FqDxsHu/YeRh7n178g4KUIAC/hboSM3D7WNmYr+9zd9dsX0KaCqQFp2EgsREFEQ2w+IswoiOjZr2705n245korKy78Pbpa3+g+ZCDnHnRQEKUEDvAgyw9D5DrI8CFFAENj5xEaq3f+a2xqWThsBca8Ql/24PkTdSgAIU0L2ALTELD0y8COs7G3RfKwukgLcCCRGxsCSloiCqHRYcwDjrapiddm+b8/k5Z8JULPvc/fNAcy23YsJlf/S5XzZAAQpQwN8CDLD8Lcz2KUABVQR2vfZ9HFn+ptttjZ84GQPruI3QbTDeSAEKUMBPAs7YFDwzdSE+7KzzUw9slgL6Egg3h6EgOfObg+FNR2Gxrkeso16zIsusc7Br22q3+xs55wmMOucJt+/njRSgAAUCJcAAK1Dy7JcCFPBIoOSvz6HonUfcfiY8PBwXD4sBOprcfoY3UoACFKCAnwQiovHGzJvwB1utnzpgsxTQt0B+UhYssWZYwiph6dyCVHuZXwp2Rg3EslVHPWqbAZZHXLyZAhQIoAADrADis2sKUMB9gfLV72PbCze6/wCAWdOnot/xrz16hjdTgAIUoICfBMxh+GDWd7HYwZVYfhJmswYSyItPR0F8FCzhNbDYdyKns1CV6mvC5mPTus89aku2D8o2Ql4UoAAF9C7AAEvvM8T6KEABRaCuaAPWPjjLI42EpGScm9oAOPkVLI/geDMFKEABfwmYTFgz+Tr8KLLTXz2wXQoYUiAzJgUFCQkoiGzAOMc+DLN6cQxCWByWb2iG3eEZgRzgLge586IABSigdwEGWHqfIdZHAQooAh11VfjslmyPNeZNsyD2xC6Pn+MDFKAABSjgP4G9lm/huwmR/uuALVPA4ALJkfGwJKagILoVFmcpxnb0faZVnXkW1q9f6/HIr3jU5vEzfIACFKBAIAQYYAVCnX1SgAKeCzid+PdVUXDaPftNVlpaf0yPr/G8Pz5BAQpQgAJ+FTg2fA6uTusPh8nk137YOAWCQSAqLAIFSRmwxHTCYjqCcdb1iHacfs7nim1OtFs9G21s8mAsuLvUs4d4NwUoQIEACTDAChA8u6UABTwX+OoHY9Bc5vkZEfOnWxBznKuwPBfnExSgAAX8K3By0GRcnp0DqznMvx2xdQoEocC45GxYYgGLuQLZbSdQvGm9x6OUrYOyhZAXBShAASMIMMAywiyxRgpQQBHY8tx1qFz3gcca6ZlZmBZT6fFzfIACFKAABfwv0JKVjxuGjEEl7P7vjD1QIEgFLm8BLJUfejw6foHQYzI+QAEKBFCAAVYA8dk1BSjgmcD+/3kKxX9+wrOH/nP3gpkTEF253atn+RAFKEABCvhXwNovF98few5221v92xFbp0AQCoyMHoRJ1Ucw5DgDrCCcXg6JAhToIsAAi68DBShgGIGqTf/E5qeu8qrezJxcTIk86tWzfIgCFKAABfwvYE9Ix8OTLsXKzgb/d8YeKBBEAo17T+D7ueleBVj8AmEQvQgcCgVCQIABVghMModIgWARaD1+CCv+31Cvh7Ng1mREV3jxWWqve+SDFKAABSjgiYAzOhG/nH4t/rezzpPHeC8FQlZgdPRgbFi/AT8YnuVVgMUvEIbsq8OBU8CQAgywDDltLJoCoSvwyXVJsLWd/tUddzWyBg3FZPMBd2/nfRSgAAUoEAiB8Ci8Pesm/NbGECsQ/OzTOAJmkxn1u6rg6LR7FWDxC4TGmWtWSgEKfCPAAItvAgUoYCiBtQ/OQl3RBq9rnj9jPGKqdnj9PB+kAAUoQAENBExmfDTrVvzCye2EGmizC4MKDDZlYsfWb8739GYFFr9AaNCJZ9kUCGEBBlghPPkcOgWMKLDrtz/AkU9+53Xpqf37Y2ZSHeDg1668RuSDFKAABTQS2DTpGtwT7dCoN3ZDAeMIJETE4djmA3A6nF4HWPwCoXHmm5VSgALfCDDA4ptAAQoYSqBsxZ+w49e3+1TznJnTkFy5yac2+DAFKEABCmgjUDp6Hr7TLwnf/Gc6LwpQQATS2xKxv7D4FIY3K7B4gDvfJQpQwGgCDLCMNmOslwIhLtBSUYIvF430SSEqJhYX5EUCbfU+tcOHKUABClBAG4GqoTNxVUY6bCazNh2yFwroWCArpj8K1+0+rUJvAiwe4K7jSWZpFKBAtwIMsPhiUIAChhP49MZ0WBtrfKp74vTZyDm+1qc2+DAFKEABCmgnUD9wAq4ckIsWc5h2nbInCuhQIPoEUHWs0qcAiwe463BiWRIFKNCnAAOsPol4AwUooDeBzU8vRNXGD30qy2Q245JJQ2CuKfWpHT5MAQpQgALaCbSlDcNNoybhqKNTu07ZEwV0JJAdkYZ9m3adVZGnK7B4gLuOJpWlUIACbgswwHKbijdSgAJ6ETjwjxex762HfC5nyNhJGNOy1ed22AAFKEABCmgnYEvOwd0F87DN1qxdp+yJAjoRaCqugb3l7ADX0wCLB7jrZEJZBgUo4JEAAyyPuHgzBSigB4G6og1Y++AsVUqZP2c6Yo5tVKUtNkIBClCAAtoIOOJS8bPJl2OZrUGbDtkLBXQgMCp6EDau7/73LJ4GWDzAXQcTyhIoQAGPBRhgeUzGByhAgUALOGyd+OTaeMjffb2S+6djTkoDYOvwtSk+TwEKUIACWgpExuKVGTfgHVudlr2yLwoERCAxMh5lmw/AaXd0278nARbPvwrIFLJTClBABQEGWCogsgkKUEB7gQ2PzkfNri9V6XjazNlIr+SB7qpgshEKUIACGgv87+xb8aKzSeNe2R0FtBWYHjcWy9d83mOnngRYPP9K27ljbxSggHoCDLDUs2RLFKCAhgKlf3sehX96WJUew8IjcNGEQTzQXRVNNkIBClBAYwGTCctn3oLHwRBLY3l2p5HAqMQ8bFy5vtfePAmweP6VRhPHbihAAdUFGGCpTsoGKUABLQQaD+3EqvsmqNbVwJHjMb5zJ+B0qtYmG6IABShAAe0Etk24Eotizdp1yJ4ooJFAU1EN7K29H5vgSYC14J5SxCYN1qh6dkMBClBAPQEGWOpZsiUKUEBjgc9vzUF7baVqvZ53wUWIL1muWntsiAIUoAAFtBU4PPJcXN8/BQ6YtO2YvVHATwLjYoZizbq+jzlwN8Di+Vd+mig2SwEKaCLAAEsTZnZCAQr4Q2DHr29D2YolqjUdnZiC+XnRMDWqF4qpVhwbogAFKEABtwRO5E3FVZnZsJq5GsstMN6kW4HsmHTsW7fTrfrcDbC4fdAtTt5EAQroVIABlk4nhmVRgAJ9C5Svfh/bXrix7xs9uGPExJkYWdf7ORMeNMdbKUABClAgAAKNOeNwbe5w1DLDCoA+u1RLoLm0FrZG976SzABLLXW2QwEK6FmAAZaeZ4e1UYACvQp0ttRj+Q2pqp9bNe/c2Yg90vdyfU4PBShAAQroV6AjNQ+35c9AiaNdv0WyMgr0IDAqejA2rt/gto+7AdYVj9rcbpM3UoACFNCbAAMsvc0I66EABTwSWPvgLNQVuf8bPHcaj4lPwrxBZpha69y5nfdQgAIUoIBOBWyJWfjRhAuxwdao0wpZFgXOFsiITkXxhj2AB9+VcSfA4vlXfNsoQAGjCzDAMvoMsn4KhLjAgX+8iH1vPaS6wqhxEzC8ebvq7bJBClCAAhTQVsAZk4xnp16Ff9gatO2YvVHAS4GW0lp0url10NWFOwEWz7/yckL4GAUooBsBBli6mQoWQgEKeCPQeuIwVtwxxJtH+3xm3pwZiD2m7uquPjvlDRSgAAUooL5ARDTemPEd/MFer37bbJECKgoMMqVj51b3Dm7v2q07ARa3D6o4UWyKAhQIiAADrICws1MKUEBNgTU/mob6ks1qNqm0FR0bj/nDE/hVQtVl2SAFKECBAAiYw/DXWbfgeQdXYgVAn126IZAbl4Vda7a5cefZt/QVYHH7oFesIfOQ0+lEYWEh3nrrLaxZswbHjh3DjBkzcPnll+Oaa65BbGysWxarVq3C9773PSxduhRTpkxx65m+brLZbHjttdfw/PPP48MPP+yx3bKyMqX+FStW4MCBAxg7diwuu+wy3HDDDUhNTe2rG69/7m59XTtoamrCY489hpiYGPz0pz9FdHS0x/3b7Xa88MILeOWVV3p89uabbz6rfYfDgY0bN2LJkiVYu3YtpH6ZK3FasGABIiMjPa5FywcYYGmpzb4oQAG/CJR+sBiFS37il7ZzR4xBga0QcDr80j4bpQAFKEABDQVMJqyefC0eiORB1hqqsys3BZqLT8LWYnXz7tNv6yvA4vZBr1hD4iEJrz766CM88sgjqK+vV4KflJQUHDp0SAmy5s6di6effhp5eXm9emzduhUPP/ww9u3b12vQ5Cnqp59+ivvuuw/Nzc09trt37178+Mc/xvbt2zF06FBkZ2d7XL+ndbnud6e+rm23trYqodNvfvMbdBcwuVuHhGAPPPAAPv74Y7cDLAm9/v73vyvhmXhOnDgRERERED/5Z3G+99573Q4s3a1VzfsYYKmpybYoQIGACPhzG6EMaOas2Uit4FcJAzK57JQCFKCAHwQKx1yAW5Lj/dAym6SAdwJpbYkoKSz27mEAfQVY3D7oNW3QPygrr+666y60tbXhpZdewsyZM2EymSBBy+uvv678u0WLFinhVHerc2RFz7Jly/CLX/xCCbzk6m2llCegJSUl+K//+i8lmOqp3ZMnTyrhlawck9VM1157LcLDw0+r/7bbblNCG29WOvVWrzv1dX3+xIkTShj4wQcfKP/alwBLrO+++25kZGTgl7/8JRISEvqk3bx5M+655x6kpaXhmWeegcViUZ45cuQIHn/8cWzatElZ6XbFFVf02VagbmCAFSh59ksBCqgqsOq+CWg85PmZEe4UYTKbcNGk4Qiv2e/O7byHAhSgAAUMIHBs+BxcndYfDpPJANWyxGAWKEgZiVUrVvo0xN4CLG4f9Ik2qB+W1VeyEkhCiyeffBJ33nmnEl65ruPHjyuBh6zOkTBr8ODBp34mzx49elQJuCSQiY+PVwKimpoaVQIsCdCeeuop7Nq1C8nJyfjqq6+6bVfCM6n7jjvuUEKqriGba6ve6tWr8fbbb2P8+PGqzae79UmH7e3tykqpl19+WdnemJ6eDgmzfAmwtm3bpmz7k3DuwQcfRFhYWK9js1qtiucf//hH/P73v8cll1xy2v2uIHPYsGFKIJaUlKSalZoNMcBSU5NtUYACARMo+cszKHr3Mb/1n5KeidlJ9YCt3W99sGEKUIACFNBW4OSgybg8OwdWc++/8de2KvYWSgL9opJwaMt+ODt9O6qgtwCL2wdD6Y3ybKwSrLz55pvK6iVZgeNakeNqpa6uTgmwSktLlfOlxowZc6oD189WrlyJ+fPnK1vPJMh69913fQ6wJBx777338POf/1wJ12Q7o5z3dObKrs7OTmUlkYzh/fffxznnnHMWgNT0wx/+UFmdJUGXGpe79bn6km174iNB3P33349Ro0bh29/+tk8Blmz7lJVzixcvxk033dTnsFwrtiTge/XVV5WVW10vWYH3xBNP4IsvvlDOxzrzXeizA41uYIClETS7oQAF/CvQXluBL27LhdPh228Ae6ty3LhxGNy8278DYesUoAAFKKCpQHNWPm4Yko8q+O9/PzQdEDszlEBOSz/sLd7rc829BVjcPugzb8g24FqVk5mZqazUkpVDrquhoQG/+93vlPBqwoQJkBU+EhKpEWDt3LlTOQx+4cKFyjlPErh0F2BJDRIMlZeX44033oCsHjrzkm1zV155pU9h0Zltuluf67nly5ejsrJSqUPOF/O1JgnQZOWb/CXBXW1tLf7whz8oWy1lLq677rqzDt93rdiSg/klGJQD5M+8fv3rX586GF7s9XgxwNLjrLAmClDAK4FNP/sWTmxZ5tWz7j40b7oFscd3uXs776MABShAAQMIWPsNwqIxs7DHwVW2BpiuoCkxz5SJ7Vu/OdvH16unAIurr3yVDc3nZWXT+vXrldVPsvrqueeeU8KXrtsLz5SR1VxqBFjV1dXKmVbydbwXX3xRCc1cwcqZK7Bcq4qkFvlS4YABA86aMNmy9/3vf19pR4IwCZB8uTypr6d+fA2wuq6Wys3NVeYoPz8fcki760D2efPmKavTXCafffaZst1QgkE5sF8Obz/zcq0Uky2JslJMjxcDLD3OCmuiAAW8Eqhc/3dsefYar55196HIyAgsyM+AueGbQyp5UYACFKBAcAjYE9Lx40mXYlVnQ3AMiKPQtcDwuFxsXrNJtRp7CrBm3bQC/QfNVa0fNhTcAl1DKBmphB9yOLussjKbzb0OXo0AS0IrWUn1zjvvKKHVjBkzlD57CrDcCafcucfdWfW0vp7a9TXAcp1NJiHjjTfeqAR+qampSney0ksCR9k6KT+TUDE2Nlb5+qCsVustnHLnHnet/HUfAyx/ybJdClBAcwGHrROff3cArA3Vfu07tX86ZvZrAjrb/NoPG6cABShAAW1YxEpfAAAgAElEQVQFnNGJeHHaNfiLrV7bjtlbSAmkRiXj4OZiOG3qbVvtLsDi4e0h9VqpMlg59PxnP/sZKioqIF/327Nnj3JukwQk3/nOd5Sv+/V0qRFgrVq1SlkhdN999ylfPnT1p5cAy9P6/BVgSSgnB7KLj6yykq8Kdr2qqqqUsEoOwJdD22fPns0AS5VfIWyEAhSggMoC+956CAf+8aLKrZ7d3LDhIzDaxq8S+h2aHVCAAhTQWiA8Cm/NvAmv2+u07pn9hYhAc8lJ2Jqsqo62uwCL2wdVJQ65xhwOB9auXauswJKvDcp2wiuuuMJvAZYc1C6hS05OjtJX16/g6SHA8qY+fwVYfb2MXb8u+fDDDyuu7qyucueevvr298+5AsvfwmyfAhTQVKD5WBG+uitfkz6nTypAWu1OTfpiJxSgAAUooKGAyYx/zroFTzkbNeyUXYWCQEZbIooLi1UfancBFg9vV505JBtctmyZ8vW+Sy+9FL/85S+RkJDQrUNfK7BcIdSZD99888146KGHlPOuZEvc66+/jtGjR592W08Blmsrndzc3Zf15N+7thBmZWXhlVdeOS0Yc3dCW1tblRVPntbnTYB15jbOrm14cjbVmWHU6tWrccMNN5zaRhgWdvbXd13PuEIvd320vI8Blpba7IsCFNBEYN3Dc1G7d43f+zIBWDB5BKJOciWW37HZAQUoQIEACGycdDXujXYGoGd2GYwCA0xp2LPVPx+COTPAyrXcigmX/TEYGTkmjQVcAZCco9TTQelSki8B1i233IIf/vCH2Ldvn1ujcwU5Wn2F0GXgaX3+DLDEW67o6Ohuu5EzsMTUZcWvELr1avEmClCAAtoLVKz9K7Yuvl6TjqMiIzB/VD+Ym45r0h87oQAFKEABbQVKRs3DjalJYIylrXuw9ZYd0R/7Nu3227DODLAkvJIQixcFehMoKyvD008/jebmZmV1VUZGxlm3yxfu5DwqOWdJAizXYeFn3thXgNVbHUeOHMGzzz6LxsbuV73K1wYlRJo4caKyAkwOlb/99tshX0uUM6DefPNNvP/++zjnnHPO6mbp0qXKGV5ymLmsJPPm8rY+bwIsd+r7/e9/r4znRz/6kfLXmV+HlK8RvvDCC8qKM/lr4cKFcH2xMTIystvVavIOPProo5CVWkuWLIHFYnGnFM3v4QoszcnZIQUo4G8Bp9OBL24fjPYabb4UmJqSjJn9WwGbuudZ+NuJ7VOAAhSggHsClUNmYmFmOmym3r/C5V5rvCvUBNKiUlC6uUjVQ9vPNOwaYPHw9lB7w7wfryu0kNU6EopccsklpzUmZym99957yha/O+64A4899hgkAOnu8iXA6msEPW0hlOdcWxy7q08OpZeaJZR5++23MX78+L668urnvdXXXYO+foVQziaT8UrIJAFVZmbmad2UlJTgBz/4gRLwyVcdR44cCavVqmyDlEPdu5vrwsJC3HXXXRg2bJgSZnY9g8wrFD89xADLT7BslgIUCKzAgb+/gH1v/1izIobmZiM/rEKz/tgRBShAAQpoK1A3cAKuzBmI1rCev8KlbUXszQgCYSYz6otOwN7S6ddyuwZYPLzdr9RB1/inn36qfPVv+PDhSsBRUFCgrOiRwONf//qXcqC6XHLG1JQpU3ocf6ACLPlaoqywWrNmjbIq6eqrr1ZCNjm3Ss7TeumllyDnbMnPetpu5+ukah1guYI5CR5vvPFGZfyulXGyYu6JJ56AfDFRwjv5qqPrvCsJzu655x5lNV3XuZYVZo8//jhWrFhxasWWryb+ep4Blr9k2S4FKBBQAVtbEz67OQv2jlbN6pg4eghy2g9q1h87ogAFKEABbQXa0obippGTcNRp07Zj9mZYgeyWFOwrdu9cH18G6QqwuPrKF8XQfNZmsykrciSEkRVZY8eORUpKCuSre7LtbMCAAXjyySdx8cUXn7VVratYoAIsqWHr1q2Qg8fljKqhQ4ciOzv7VP1z585Vtknm5eWdNsGuA8vVCLe0DrBkIDI/suVPgqrk5GTk5+cr55DJWVdySSgpXx+Us8tcl8z1u+++i+eee06Za9mSGRERgb179yr/3N0zevtVwQBLbzPCeihAAdUEdr9+Dw4v+61q7bnT0CzLMPRrKnXnVt5DAQpQgAIGFOhMzsHdlvOx3d5iwOpZspYCaW2JKPHDFwe7G4MrwOLqKy1nOHj6cjgc2L59u3KOlKxkkuBKgizZUnjNNdcgJyenz8EGMsCS4uQ8r7feektZRSTnZUn9l112mfLlve7O7TJ6gCVjllVmsgrro48+woYNG5Qga/bs2bj11lsxffp0mM1nb3uXud64caNyzpVsRZRQS1bWidOCBQt63CLa5wug0Q0MsDSCZjcUoID2Aq1VB7Hie8MBp3ZH78qXCedNGoGYWn6ZUPsZZ48UoAAFtBFwxKXiycmXYbmt+wOHtamCvehZYHR0HjasX69Zia4A64pHuTpQM3R2ZHgBORtLztDy5/ZCwyPpbAAMsHQ2ISyHAhRQV+DrX1yB41//S91G+2gtzARcMH4wwusPa9ovO6MABShAAQ0FImPx8oxvY6mtXsNO2ZURBCanjsEXn3+haakSYF08woJR5zyhab/sjAJGFWhoaFC20o0YMQK33XabUYcRcnUzwAq5KeeAKRBaAnXFm7D2v2doPmjZb37esCSYmyo175sdUoACFKCARgJhEVg68ya87GjQqEN2o3eBUYl52LhSu5VXLg8JsBZd+yJikwbrnYj1UUAXArL6SrbSydf64uPjdVETi+hbgAFW30a8gwIUMLjAxscvQPUObf8kVMiUfehZTpja+R82Bn+FWD4FKECBngVMJnwy42Y8YWqmkgEEBtr7I8vRD3K4QIX5JMrDTqpW9cDYTOzZsBNOu0O1Nt1t6KEZ5+LOK59293beRwEKUMCQAgywDDltLJoCFPBE4OSeVVj/k/M8eUS1ezMzMzAlvg6wW1Vrkw1RgAIUoID+BLZOuBLfjz37wFz9VRq6FV3YMRFD7VmnARSHH8OKyJ0+o6RGJePQtv1wdNh9bsubBlY+/AFyUk4fmzft8BkKUIACehZggKXn2WFtFKCAagJrH5qNukLtl/TLAPIG52Ks6ahqY2FDFKAABSigT4EDo+fj2/0S9VlciFc1tXMEJncO71ZhQ0Qhtkcc9FooISIWFbuPwt7a6XUbvjx47/zbcd+CO3xpgs9SgAIUMIQAAyxDTBOLpAAFfBWo3v4ZNj5xka/NeP38yPwxGNFRBDgC8yezXhfOBylAAQpQwCOBE4On4qqsbFi7+Xy5Rw3xZlUFbmo7D4nO2G7bbG9vx6FDh3rt71h691+cNJtM6KhrhdOq/bZBV8FXTb4Y8VFxqnqxMQpQIPgE1q1b5/agEhMT8dhjj7l9v1Y3MsDSSpr9UIACARdYff9kNBzYFrA6xkyajiF1XwPOwP0mN2CDZ8cUoAAFQkigMWccrs4dhnqzKYRGrd+hhsGMRa0X91igw+FAcXGxfgfAyihAAQpoLMAAS2NwdkcBClDgTIETW5Zh08++FVCYCXMWYED5CoZYAZ0Fdk4BClDA/wIdqXm4NX8aDjh4BqL/tfvu4dvt56CfI6HbG2vtjVjb5vk5WOHNQGN99yuz+q7I9ztSYhJxL7cO+g7JFihAgW4FZs2apTsZrsDS3ZSwIApQwJ8CgTwLyzWuiedciJxjnwFO+QYSLwpQgAIUCFYBW2IW7p+wAJts/EJhoOfYYsvDbGt+t2V8FbkLheFlHpWY1ZqMwqJCj55R+2aefaW2KNujAAX0LsAAS+8zxPooQAFVBWQLoWwlDPQ1ac58ZCsrsRhiBXou2D8FKEABfwo4Y1Pw1JQr8JEtcCt1/Dk+I7U9s3M0xncOOa3krRGl2BTh2fZBPYRXA1Ky8NXDHxiJn7VSgAIU8FmAAZbPhGyAAhQwmsC2X96M8pV/DnjZk8+9CFlHlge8DhZAAQpQgAJ+FoiIxuszvoO37PV+7ojN9yUgB7ln2fvBCScqwmrRbGrr65HTfp7ZmoyiAK+8koK4+sqjaePNFKBAkAgwwAqSieQwKEAB9wXaT5ZjxfeGw2Ftd/8hP9057byLkX74Ez+1zmYpQAEKUEA3AuYw/GXWLXjB0aCbkliIZwJ6WHklFXP1lWfzxrspQIHgEWCAFTxzyZFQgAIeCBQu+QlKP1jswRP+u3X6giuQduAjbif0HzFbpgAFKKAPAZMJqydfiwcibfqoh1W4LaCX8EoKXrroVUwbMsHt2nkjBSigjUB7ezu+/vprHDt2DB0dHTCbzZCv+U2YMAGDBw/2uAhv2tu3bx927twJeTY6OhoWiwWjR49WajnzKioqwqZNmzBx4kSMGzfO4/oC8QADrECos08KUCDgArbWRqy4cxisjTUBr0UKmHLBQmSWfsivE+piNlgEBShAAf8K7Mu/ALemxPu3E7aumkB2azL26WDboAxo2pCJWLroFdXGxoYoQAF1BCorK7Fy5UolODKZTIiIiFAa7uzsVP4+ZMgQyFf9wsLC3Oqwrq4OX3zxBZqbm5X2oqKi4HA4YLValX/urr39+/djw4YNiI2NxdChQ1FWVgZpZ8yYMZgyZcpp/UrAtnz5cqXNiy++WAm7jHDpPsAS9LfeegsrVqzAgQMHMHbsWFx22WW44YYbkJqa6pZxYWEh7rrrLtx3331YuHChW8+4c9O6detwzz334NZbb8X999/f7SPygn3++ed4//33sXnzZoSHh2P27NnKM9OnT+82CXWnb95DAQr4LnB42evY/frdvjekUgsF512O3KPLAAf/ZF4lUjZDAQpQQLcCZcNm45r0NDhMJt3WyMKAnJYU7C3epxuKlQ9/gJyULN3Uw0IoQAGgtbVVCYMaGhqUFVfnnnvuqayiqqoKq1atQltbGwoKCpTVWH1ddrsdn332GeTZfv36YcGCBUooJZdkIhJSyT2SK0hQJZcEZVKDBF4XXHCB0n9LS8upkOqSSy5BXFzcqa53796Nbdu2Ydq0aRg1alRfJenm57oOsDZu3IiHHnpImSSZmAEDBijL8eSf8/Pz8dxzz2HSpEm9Yh46dAiPPvqo8tK88sorqgVYEqzde++9Sij14IMPdhtgSXj129/+Fi+88ALi4+OV5FNeLHlR5J8ffvhh3HzzzUqoxYsCFAiAgNOJVfdNQOPhXQHovPsuR0+di2F1GwFbh25qYiEUoAAFKOAfgZODJuPK7By0m937E3n/VMFWuxOINEcgvSkBe4r36gaIB7frZipYCAVOE5CVT+vXr1dWSbnCo643SIbx1VdfKT+X1U4JCQm9CpaXl+PLL79UVlpJeJWRkXHa/WvXrkVJSQkGDhyI+fPnKz+T8GzZsmVK0HXRRRcpfcklQdjx48dx/vnnIycnR/l3EnJ98sknyr1Sr2u1mBGmVbcBlqSNEhDt2rULzzzzDK666ipltZKEQn/729/w05/+VEk2n3/+eSQlJZ1l7XQ6sWXLFjzyyCOQfaByqRVgScL61FNPYcmSJUq7PQVY//znP5UATlJNGYMEcFKX7El97LHHUF1djVdfffWs5XxGeHFYIwWCRaC+ZDPW/GiaroYzbPxMjG7bCVhbdFUXi6EABShAAfUFWjJG4rphY3ECTvUbZ4teCcSHx6JqXxlszVavnvfXQyWL1/mrabZLAQr4ICDh1OHDh5X/3pfA6czLtV2vvr4ec+bMUbb/9XbJIhw5S0uCLmnvzIBJzq2SjCM9PV0Jq2Rboiv0krBLQinX5VrJdd555ymBl1zyfHFxMebOnYtBgwb5MHLtH9VtgPX3v/9dCbDuuOMOJeyJjIw8pSOJoayqkiVysjVPDh3rep04cQJ/+MMfTgVMsp+zpqZGlQBLAqgPP/xQCdBkwiVM6y7AkgT0gQcewNatW/H2229j/Pjxp9UoK8K+973v4frrrz9rfNq/BuyRAqEtsPOVO3H0sz/qCiF3ZAEKzAeB9iZd1cViKEABClBAfQFrv1zcOWY29jkC/3Vc9UdnrBb7R6Xg0I4S2Nu+ObdGLxdXX+llJlgHBc4WkJBIAiTZJSaLV7q7XPfIkUhnnkfliWnX7YUjRoxQztWSq6mpCR9//PGpFViu/OTMFVgnT55UVmWlpaVBQi13z+TypEZ/3qvLAEsm5a9//Sv+8pe/KGdXnZliysFoEiC9++67eOeddzBv3rxTRl1/JqGRrMCS9PLFF19UJcBynacl+00l2ZSzuLoLsGTlmJxzdc455+Dpp59Wtgx2veTFufvuu5W9sK+99pqS1vKiAAUCI9DZUo8VdwyB/F1PV9bg4ZgcdxJordVTWayFAhSgAAX8IGBPSMNDky7F6s5GP7TOJt0RyI3Nwp6vd8Jhtbtzu2b3DEjJwlcPf6BZf+yIAhTwTMC1Amv48OHKuVRnXrKLTBbfSAbQ0z3u9CjPy+opWbAj2/8kJ0lJSVEeda3ykt1ivZ2BJQfNS9gmz8oKLqNdugyw+kJ0bS+ULXhvvPEGRo4ceeoRCbB+//vfK4e9SxopyeOvf/1r5RwqX7cQyqoq2RJYW1urtCXnYF155ZXdBlgfffSREr796Ec/Uv6S/atdr65Bm6zo8iWF7cuLP6cABfoWOLL8Tex67ft936jxHekDBmNqvzaYmo5r3DO7owAFKEABrQWc0Ql4cerV+IudIZbW9nmxOdixYSucdv1t5Vy66FVMG9L3wc9am7E/ClDgG4G9e/cqZ2PLIelyxtWZi1fkDCr5sJuchy3nUHXd4ueOoZyxJR+Qc10SWsluMFd45fr3PX2F0HV4vGubYV5eXrdBmzu1BPoeQwVYNpsNe/bswa9+9Svlk5KyumrRokV9HoKuRoAlfUtYJlsT5dwqCcfkJe0pwJIQTVaJyV933nlnt/OsRl2BfoHYPwWCRkCHB7q7bONTUnHOiHSEnSgMGm4OhAIUoAAFehAIj8IfZ96I39n1tSo4mOcrLzIb2zdu1eUQuXVQl9PCoihwmoDrUHT5u5xBJbuwXCGWrJqSVU+Njd/8wYQ3AdaOHTsgO8HkkpVWcqyRrMCSfrKyTv8qqZyNJWduy4IZOUpJwivZ2ujaeih1XHjhhUhOTlYOgpcPzMmqLTlnSxYGyfFMet5WaJgAyxX2yKT1799fWfV03XXXnXY2Vk+/jtQIiuRTlffffz9uueWWU6FZbwGWO326cw//fwMFKKCdQOOhnVj9X1PgtNu069TNniKiY3H+1HGILNvk5hO8jQIUoAAFDCtgMuPDWbfgaSdXYvl7DnNN6di1dae/u/GqfW4d9IqND1EgIALypUEJqmSVley+kq8AOhwO5Z9lZVa/fv1w9OhRDB48WDl7yttLdoXJVwhlG6G0K2FUdx+1O7P9AwcOKKu4xo0bhwkTJuDIkSOQc7llx9rQoUOV9mSHm9QnH8vT62WIAEsm/aWXXlKSRDmcTFJCSTTlgPd77rlHSR97u3wNilxbFuUrAIsXL1YOPJOLAZZeX2vWRQHvBfb/z1Mo/vMT3jfgxydN5jCcO28+4ks/9WMvbJoCFKAABfQisGHS1bgvWn9b2vTi42sdaW0JKCnc72szfnueWwf9RsuGKeAXAQmXJCOoqKhQVjzJqiYJhyQwcq2i6u2gd3eLkkzkk08+QUtLi/KxOGm/t8t1PpbUJF8tlHBNdrRJaHX++ecrq8Ikc5FzuqRtuUcCNz1ehgiwusLJcjnZRvjss88qiaF8oVC+5tfbMjdfAixZevfUU08pe1bffPNNZQme62KApcdXmjVRwDcBp9OB1T+cBFmNpddr6rzLkHHoY8Dp0GuJrIsCFKAABVQSKBl1Pm5MTQZjLJVA/9NMVmsyCov0uzWfWwfVnW+2RoFACnT9cuCMGTMwatQon8txfdXQnRVdu3fvVhYByRcSpW8JvpYtWwaz2YxLLrkEMTExSj0bN25EUVGRclySHDavx8twAZYLURLM2267Dbm5uX1+xa+3AMsVQp05OZKMvv7665DJfvjhh/HEE0/gO9/5zmmHsfcWYC1duhQ//vGPlRVbN910U7dz76pL+rn88sv1+H6wJgqEpEBzWSFW3TcBDptVt+MfPe18DKvfCFhbdVsjC6MABShAAXUEKofMwMLMDNhMZnUaDOFWUqOTEVsTht379+hWgVsHdTs1LIwCXgnU1dUpq5tkS6E7X/9bvXq18sG4QYMG9XjY+qeffqqs9Bo9ejSmT5/eY12u87nkPCxZWSWrwmSV1ccff6wEV64VWdKAfOFQztCSAGvEiBFejdXfDxk2wJKXQLYPCvCSJUtgsVh6tPI2wHr55Zfxzjvv4N1333VrHmSvqBzwLl8D4FcI3SLjTRTQrUDpB4tRuOQnuq1PChuYPxnjw44AzdW6rpPFUYACFKCA7wJ1A8fjypxctIaF+95YiLYwNH6gcli7w2rXtQC3Dup6elgcBc4SOHTokHK+lBw51DUQct3oCobS09OVLxBKiNTbJTvOun7VUNrtesnB8LICy2q1KmHTsGHDemxO+pZVVbNnz1a2M8rFFVgqv8SSCD799NPK5yiff/55JVU885JJu/vuu5WDxuTrgL1NmrdbCGWvqIRYstqru8t1Hpe8CAMGDFD2jsqWRjlEbdeuXbj11luVLwPIWLr7lKYEcPLSvfbaa8rzvChAAf0IyFbCtQ/MQH3JZv0U1U0l/TIHYMaAKJhPHtB1nSyOAhSgAAV8F2jNGIGbhhagzKTvAMb3karfwpCoHGzbsEX9hlVukVsHVQZlcxTQQMB1JpV8zU+yiylTpijb82TFlezokjxBDnafO3eusqqqr6vrVw2zs7OV52QFlVxybtWaNWuUrxqmpqYqh7jLmVbdXa6gS744KMGZ69gl2dLY0xlY0reEcLIoR4+XLldgCegLL7yAV155BU8++STuvPPO07buCaScfyVnX82ZMwe//OUvez1539sAq68J620LoRzg9sADD2Dr1q14++23lcPVul6u+q+//nol9JLT/3lRgAL6EmipKMGXi0bqq6huqomMisHcaQWILtuo+1pZIAUoQAEK+CbQmZyDH4w7Dzsc3ELurmT/9gSU7tPvYe2ucXDroLszyvsooD+BwsJCfP3110poJUGRrLKSg9El25AwSw5aP3PX2P79+5WVW7KV79JLL1VWcLmu8vJy5auGsuCl61cN5Z/lSkxMxPz583vNQeR52YroOqi9q5rrq4nh4eEYMmQI5MN1tbW1kKOUpk6dqj/g/1SkywBLapMvDkpAJdczzzyjfGrSlWLKZyN/8YtfKJ+hlBVaV1xxRa/AgQiwpKB//vOfeOihh5TD0qReSVvlEHoZm4RW8lLK+Ve97VnV7ZvDwigQIgJHP/8jdv7mTv2P1mTCtHMWIP3Yl4DDpv96WSEFKEABCngt4IhLxZOTLsVye7PXbYTCgxHmcKQ1x2Ofjg9r7zoP3DoYCm8lxxjMArI6SkIsCYIkuJIgS77mJ4GQbB888+otwJJ7XTu+JDeQ3WESZMXFxSkHsctfvW1FlGe+/PJLDBw4EHLUUXfX4cOHla2KsqVQgqyRI0di4sSJvX4gL9Dzp9sAS4IeOUfqkUceQX19vbJfU7bZSVJ44MABZUueHK5+8803K9i9XYEKsGQJoawi+81vfqPUO2bMGCWFlS8AeFJ/oF8S9k+BUBfY8uy1qFz/N0MwDC2Yjnx7KdBSY4h6WSQFKEABCngpEBmLl6dfh6X2Ri8bCO7HBsRmonDrHtjbOg0xUG4dNMQ0sUgKqC5w5MgRJfSSbXtnnnWlemdB0KBuAyyxlRCrtLQU7733HlasWKEEVxJkzZs3T/kioJx7JSlkX1egAiypS5b4ff7553j//feVdFPCNjlATc7HkpVXsqqMFwUooG8BW1sTVt49Dm3VR/Vd6H+qS80dgek5kTBX6fcLS4aAZJEUoAAF9C4QFoF3Z96E3zga9F6ppvXlRWZj+6Zt8h8TmvbrbWfcOuitHJ+jgLEFJCuQLw7K3+XrhH0d7m7s0apTva4DLHWGyFYoQAEK+C5QV7wJ6x6aBafD4XtjGrQQER2LObNnIu7AFxr0xi4oQAEKUCBgAiYTls24GU+auJ1Q5iCtLQElhfo/76rr+8KtgwH71cOOKRBQAVl9JccLybneej00PaBA3XTOAEtvM8J6KEAB3Qrsf//nKH7vp7qtr7vCLNNmY9DJrwH7Nwc+8qIABShAgeAU2DrhCnw/Niw4B+fGqJIjE9FxtBGVFZVu3K2fWxZf+ygWTr5EPwWxEgpQgAI6FmCApePJYWkUoIC+BJxOB9Y9OAuyGstIV+aAwZiU2gFzo7F+U28kY9ZKAQpQQA8CpfnzcUNKoh5K0bSGgZHp2LN1N5ydxlgl7cLhuVeavibsjAIUCAIBBlhBMIkcAgUooJ1Ae20FVt83ER0NJ7TrVIWeoqKjMXviWMRWblGhNTZBAQpQgAJ6FTgxeCquysqGNUTOWe3fnoDSfcbaMijvzrQhE7F00St6fY1YFwUoQAFdCjDA0uW0sCgKUEDPArWF67Huodl6LrHH2sZNnIrBLXsBa4vf6j8ZOwj70uahKn4kIu2tGNiwE+Or/g2z0+a3PtkwBShAAQr8n0BjzjgsHDgEDWHBu6UwPSYVkTVO7Cnea7ip56HthpsyFkwBCuhEgAGWTiaCZVCAAsYSOLL8Dex67S5jFf2falMzB2BabjzCqotUr78iYTQ+HfbfZ7Wb1nIQl+5/BiYY44tQqsOwQQpQgAIaC7Sn5uG7o6figLNT4579311+/BBsWLcBTruxtgy6ZHhou//fEfZAAQoEpwADrOCcV46KAhTQQGDHy3eg7Iu3NehJ/S7MYeGYOWMGUirWqvqZ8WUjfoLjccO6LXhSxd9hOf6x+oNhixSgAAUo0K2ALTEL94+fj012/6261Zo+vS0R+wuLte5Wtf4YXqlGyYYoQIEQFNBlgM4cDIMAACAASURBVPXUU0+hsbExBKfDuyEnJCR49yCfogAFPBZoamry+JlQeSA8PBzDhw/vcbgZzftxScniUOHgOClAAQroQsARm4KnJl+Bf9mN/XvroQkDsePr7bC3GXdFGQ9t18UvCRZBAQoYWIABloEnj6VTgAIU0JNAREQEhg3rfvWV1Nm/9RAuK35KTyWzFgpQgAKhIRARjd/OuAFv2xsMOd7U9ngc2FdiyNpdRfPQdkNPH4unAAV0IqDLAIsrHHTydrAMClDALYHGQzux8cmL3bpXzzeNGz8JWU37gM42r8v8dNSjaIrO6Pb5sSeWY0r5X71umw9SgAIUoIBvAn+beROeM7X61oiGT2fHpGH/rmLYmjo07FX9rnhou/qmbJECFAhNAV0GWKE5FRw1BShgZIHK9X/DlueuU/U8qUB4pMgB78MzEXFsi1fdl/abhTWDbj/r2WhbIy4v+jniOuu8apcPUYACFKCACgImE1ZNugb/HWVXoTH/NpHSEYdDe0v924lGrfPcK42g2Q0FKBD0Agywgn6KOUAKUEArgZK/PIuidx/Vqjv/9WMyoWDmPOQ27gSaqz3u52DKdOxJvwAnYwcpzw6q34YJVR8ipa3c47b4AAUoQAEKqC+wL38Bbk3R5xmqGdGpaDxyEpXlleoPPAAtMrwKADq7pAAFglaAAVbQTi0HRgEKBEJg24s3oXzVe4HoWvU+E1IzMX2SBdEln3nVtjUsFuGODpid+v+Tfq8GyIcoQAEKGFigbNhsXJOeBofJpJtRKKuu9pUCTt2U5FMhPLTdJz4+TAEKUOAsAcMFWMeOHcNXX32FxMREXHTRRYiKiupzWu12O7788kvIs7NmzcKIESP6fKbrDe3t7di1axcOHjwI+b+dTifksOLMzExMmTIFSUlJZ7VXU1ODtWvXor6+HmazGbm5uZg+fTqio6PPulfu+fTTT5UxXXDBBQgLC/OoPt5MAQroR8Bh68T6n5yLuqIN+inKx0pGz7wIQ9v2wlRf5mNLfJwCFKAABfQkUJM7CVflDEC7ObC/98yJzUDtweOorAiOVVcyxzy0XU9vOmuhAAWCRcBQAVZzczM++eQTyN/79evndoC1fft27Ny5UwmePA2w6urq8MUXXyh9mkwmJbiSQMpqtcLhcEA+Gy/BVNdPxzc0NCiBVEdHB4YOHar8/ejRo0hJScGFF154Vui2adMmFBcX47zzzsPAgQOD5d3iOCgQsgKdzXVY88B0tFQY+4tJXScwJiUdM2fNRmzhPwEHV1SF7MvNgVOAAkEn0JIxAtcOHYvqAC3EGmzKxI6t24PKleFVUE0nB0MBCuhIwDABlqyiWrlypRIEyeVugCWrruS5zs5O5TlPAizp87PPPkNVVZUSPknA5FptJSuxVq1ahYqKCsTGxirBVHJystLH1q1bsXv3bkyaNAnjxo1T/t3q1atx6NAhzJkzB0OGDDn1Cpw8eVLpIy0tTWmfq6909KuDpVDAB4GWygNY88A0dDbV+tCK/h4dOmUeRoeVw3S8SH/FsSIKUIACFPBKwJqSi/83dhYKHdp97W9E4mCUFR1GZVXwrLoSfH5x0KtXkA9RgAIUcEvAMAFWYWEhvv76ayUsamtrU4KkvrYQSsgk4VBjY6OyUkqe8yTAOnHiBD7//HNl5daCBQuQkXH6p+FbW1uxfPlyyIor2Uo4duxYBV1WX8mz559/PnJycpR/t3//fqxbtw75+fmYNm3aqcmRcK28vFxpPz093a1J400UoIAxBBoObse6H58De3uLMQp2s8rw6DhMnjMPacdWAe0Nbj7F2yhAAQpQQM8C9vg0PDjpEqyxNfm1zNjwaAy098emrZv92k8gGmd4FQh19kkBCoSSgCECLNcqJVmdZLFYsHnzZrfOwJIzqEpLSzFmzBjIVkAJijwJsOTMqw0bNiA+Pr7HsEwCMmnXFUzJdkEJtSQsu/TSS5GQ8M0XXlwBlpy/JTXIJc/J2Vx5eXmYPXt2KL13HCsFQkagZteX2Pj4hXAG4ba7lJxhmDJ2GKJKPgWcQXLibsi8mRwoBShAgbMFnNGJWDx1If5mb/QLz9CoHGzfsh2OzuDbii7h1dJFryAnJcsvdmyUAhSgAAUA3QdYsvVPQiIJsebOnauspJLQp69D3A8cOKAcoi6rmuRg9BUrVngcYPX1gnTdYth1ZZXUKyuw5s2bh6ysb/5H7MwVWK5nZXVY1+2HffXJn1OAAsYTOPbVUmx/6RbjFe5mxSOmLcAIk2wr3OfmE7yNAhSgAAV0KxAehT/MuAFvONQLsQbGZqLmUBUqy4Nru6BrDiW8eu66RzFtyATdTisLowAFKBAMAroPsGTb4L59+zB69Ghl651r1VJvAZastnJt/ZPwSs6vcq2U8mQFVl8TfPz4caUfOcy96wHscii7bHns7QwsCdhkS6GckTVhAv/Hri9r/pwCRhco/dvzKPzTw0YfRo/1R8QkYPLcBeh/9EugrT5ox8mBUYACFAgJAZMZ/5h5M56Bb9sJI8zhSG6JQUnh/qBmW7roVYZXQT3DHBwFKKAXAV0HWK4D2CWskiAqOjq6zwDLddi7PDt16lQl+JJL7QDLdb6WrAzLzMxU6nMdwN7TVwj79++v3CeBl2wzlFrlHC8514sXBSgQ/AK7f3cvDn/8WlAPNDlnCKaOG4mo/cu5rTCoZ5qDowAFQkFg/cSF+GGMdyPNNqWiaHchHNbg2y7YVYThlXfvB5+iAAUo4I2AbgMs1wHp8vdzzz0XAwYMUMbX1wos+fqffAVw4MCBynOuUEnNAEvCq6+++kr5OmFcXJxyALus8up61dTUKFsY6+vrYTabkZubi5kzZyIyMlL5QuG2bduUFWWjRo1Szudav349qqurYTKZlMPiZaWY6/wsbyaWz1CAAvoU2Pr8DahY87/6LE7FqoZOnINREdUwn+DXClVkZVMUoAAFNBfYP+p83JSaDHdPOhwYk4mag1WorAzO7YIMrzR/BdkhBShAgVMCugywXKuoysrKUFBQcNoWu94CLPkfSjnrKioqChdffLFy+LrrUivAampqUsIrWXklK6dk66AnXw9sbm7GJ598ojwrq7HkjC9ZjSX/XkK3iIgIyOHxMTExZ42B7y0FKGB8Aafdhi3PXoOqTR8ZfzB9jMAcGY3JM89FRs1moOVk0I+XA6QABSgQrALlQ2fhyszTv8Z95lj7RSYhsh4oKgqNP7jgyqtgfds5LgpQQM8Cugyw5PwoOfvKdQC7axWVQPYUYLm29MmKJznsfdCgQae5qxFgycHsK1euREtLixKOnX/++UhNTfVofuV8rOLi4lM17t27V/mqouuML2lMVpDt2rULU6ZMwdixYz1qnzdTgAL6F5AQ6+tfXI4TW5frv1gVKoxLy8GUaTOQULoc6GhWoUU2QQEKUIACWgvUDRyPK3Ny0RoWflrXYSYzUtriULovuM+56jpohldav33sjwIUoMA3AroMsFxhkzuTJF8llCBJLvk6oc1mc+cx5OTkKCug3L1KSkqwceNGpX05y0q+MOjp2VWyakvGlpaWpqzckmBOVnPJSrOuoZsrpJMvGM6fP9/dEnkfBShgMIFNP/sWTmxZZrCqvS83I386CkbkImrPh4Dd6n1DfJICFKAABQIi0JY2FDeMmIByOJT+R0QNxJatW4P+nKuu2IuvfRQLJ18SEH92SgEKUCDUBXQZYK1atQoVFRXdzo0cgC7b7uSsKDlPSrbczZ49W7lXzpySn3V3yb+XrYnyjJxJlZ2drYRG7lzyFURZJeV0OpGXl6ecZSX9enrJ6i05XF7OzJJzruSSQEu+ZighnIRqcrkCLLnHk5DN03p4PwUoEHiBUAuxRDxvxqUYlWpG+N5/BX4CWAEFKEABCngkYO2Xi4cmXIntB4+hoir4z7nqisPwyqNXhTdTgAIUUF1AlwFWb6Ps6xD3np71dguhazujhFf5+fmYPHmyEoB5ernqdh0u73qeK7A8leT9FAguAYfNik1PXoKaXV8G18D6GI0pLBwj5i7EsPBqmEu+Cqmxc7AUoAAFDClgMqFtwHTsPlyNv2aOwofNoXW24b3zb8d9C+4w5NSxaApQgALBIsAAq5eZbGhowKeffgr5EqKEV1OnTvVq3mXllwRocj6XrKjqem5WT2dgyZcK5QysMWPGeNUnH6IABYwj4LC2Y9PPL0PNzhXGKVqlSuWg93Hzr8XApj0wHduuUqtshgIUoAAFVBMwmdAxcAZ2HalB1eFvzrlaPfVbIRVgceWVam8TG6IABSjgkwADLADyZcGPP/4YbW1tmDVrFkaMGKGgyoHrsn3QnUsCrmnTpnV764EDB5TtjaNGjTrrnq6Hz8vqLLnkTKzk5GQl7IqOjnane95DAQoYXMDR2YEtz16L45v/bfCReFd+ZEIqxp93KTJOfA0cD40vWHknxacoQAEKaCfQMWgW9h5rQHnpntM6DaUAiwe2a/e+sScKUIACfQkwwOohwJIzs2T1VXV1dV+Gys97CrA6OjqwfPlyWK1WXHzxxcrXC8+8JEBbt26dchaWXHL2lQRpCQkJbvXNmyhAgeAQcDod2PnyHShbsSQ4BuTFKGL6D0TBnAVIq9oIVLn3BwhedMNHKEABClCgF4HOQTOwt6IZZft3d3tXqARYDK/4y4QCFKCAvgQMF2D5i09WXy1btgzjxo07tQLLX32xXQpQgAK9Cex54z4c+verIY0U3S9bCbLST2xmkBXSbwIHTwEKaCnQmTsNRTUOHN67udduQyHAYnil5ZvHvihAAQq4J8AAC4B82VAOa5dzp+bNm4e0tDT39HgXBShAAT8JlH6wGIVLfuKn1o3TbFRKJgpmL0B6zRaYqgqNUzgrpQAFKGAUAZMJ1tyZKK6x4vCe3oMr15CCOcAakJKF5657FNOGTDDKDLJOClCAAiEjwAALUA5pX7FiBUaOHMnVVyHz6nOgFNC/gGwl3PmbO+B0OPRfrJ8rjEpK/ybIOrkNpuMMsvzMzeYpQIFQEDCHo33wHOwtq0XF/p0ejThYAywJr756+AOPLHgzBShAAQpoJ8AASztr9kQBClDAY4GqjR9i89MLPX4uWB+Qw97HTT8XWY17YTrBw96DdZ45LgpQwI8CETFoyZ2N3aVlqD7s3f8fDcYAa9qQiVi66BU/wrNpClCAAhTwVYABlq+CfJ4CFKCAnwXqijZg008vQWdLg597Mk7z5shojJ0yBwNNNTCXbzdO4ayUAhSgQKAEohPROGA2du0tRF3FIZ+qCLYAi+GVT68DH6YABSigmQADLM2o2REFKEAB7wWay4ux4bEFaK855n0jwfikyYShE+dgWEoYIg+tBhz2YBwlx0QBClDAe4H4NNRlTsWOHTvQXF3ufTtdngymAIvhlSqvBBuhAAUooIkAAyxNmNkJBShAAd8FOuqqlBCr6ehe3xsLwhYyhhcgf8gAxB9dA7Q3BuEIOSQKUIAC7gs40kaiKnow9uzYjI7GWvcfdOPOYAmw7p1/O+5bcIcbI+YtFKAABSigBwEGWHqYBdZAAQpQwE0BW1sTtjx7Daq3f+7mE6F3W0LGQIwda0Fq7U6Y6rliLfTeAI6YAiEsIF8UzJ6EQ83h2L9jo98ggiHAWnzto1g4+RK/GbFhClCAAhRQX4ABlvqmbJECFKCAXwWcDju2/+q7KF/5Z7/2Y/TGwyKikD9hKgaYaxF+nKvWjD6frJ8CFOhFICIGjenjsfdgBWoqjvidyugB1tJFr2LakAl+d2IHFKAABSigrgADLHU92RoFKEABzQRK/vdpFC19XLP+jNzRwMFDMTynH+IqNht5GKydAhSgwGkCzrg0HI8ZjF27d6GjvUMzHaMGWANSsvDcdY8yvNLsTWFHFKAABdQVYIClridbowAFKKCpQNWmj7DtxRthb2/RtF+jdhYTG4f8gonI7CyH+eRBow6DdVOAAiEuYO03FIebw1FcXBwQCSMGWDysPSCvCjulAAUooKoAAyxVOdkYBShAAe0Fmo8VYdNPL0Hr8cPad27gHgePLsDQjETEVm4FrK0GHglLpwAFQkHAGZOC+sRhKCw5iJMnTwZ0yEYLsHhYe0BfF3ZOAQpQQDUBBliqUbIhClCAAoET6Gyuw9bF16N6xxeBK8KgPccm9kO+ZQIybBUwHy806ChYNgUoEJQCJjOsWeNxtNmE4j074LDbdTFMIwVYPO9KF68Mi6AABSigigADLFUY2QgFKECBwAs4nQ4Uvv0wDvzjxcAXY9AKBo2ZhKGZSYgr3wx0NBl0FCybAhQwuoAzeSDqkkehsKgYtZVHdTccIwRYPO9Kd68NC6IABSjgswADLJ8J2QAFKEABfQkc+2optr90i76KMlg1MUmpyB8/BRmoQ9jRTQarnuVSgAJGFbAOn4+jjUDhRn2vptV7gMXzroz6K4B1U4ACFOhdgAEW3xAKUIACQSjQXF6Mzb+4EvJ3Xr4JpA8vwPBBA5DSuB+m6hLfGuPTFKAABboKmEyw50xATUQW9hfvR325Mf5/jJ4DLJ53xV9iFKAABYJXgAFW8M4tR0YBCoS4gMPajl2//QHKVvwpxCXUGb7JHIZBY6cgLy0e8ce3Ay2BPURZnVGxFQpQIBACjv7DUBs7CCWHjqLmqDFCq65OegywuGUwEG8y+6QABSigrQADLG292RsFKEABzQUq1v4FO359O+wd/NKeWvjhkTEYUTAZOXEORJdvAWwdajXNdihAgSAVcManoz5pOA4eO4GKw8YLrfQcYMmWwcXXPYKclKwgfXs4LApQgAIUEAEGWHwPKEABCoSAQEtFCTY/vRBNR/eGwGi1HWJMQjJG5o9FJmoRcWKftp2zNwpQQN8CEbFoTBmJI9XNOHzQ2KGVXgOsqydfgueufVTf7wGrowAFKEABVQQYYKnCyEYoQAEK6F/A0dmBPW/ejyPL39B/sQatMDY2DsNHjkJGlBVRNUWAvdOgI2HZFKCAtwLO+DQ0xueh7PhJHDl0AA6nty3p9zm9bCFcuuhVTBsyQb9QrIwCFKAABVQVYIClKicbowAFKKB/gaqNH2LHy3egs7lO/8UauMLIyAgMHT4S2QlhiK0tBjrbDTwalk4BCvQmIGda1Ufn4Eh5BY4F0UqrnsYc6ACL513x1yMFKECB0BRggBWa885RU4ACIS7QXluJrYuvR+2+tSEuoc3ww8wm5A0ZhgGpcYhvOABTR5M2HbMXClDAPwLmMOXrgXXh/XHg0BGcOFTon3502mogAyx+ZVCnLwXLogAFKKCBAAMsDZDZBQUoQAG9CpR+sBiFS36i1/KCtq7cnGwMyk5DUssRmNrqg3acHBgFgkogOhGdOZNQi0SUlpag9nDonnkXiACLq66C6lcTB0MBClDAKwEGWF6x8SEKUIACwSNQX7IZW567Dm0njgTPoAw0kv5paRg8ZBj6mVsQVbMfsHGroYGmj6UGs4DJBGfWODQnDEZVQzsO7dmKjqaTwTxit8emdYDFg9rdnhreSAEKUCCoBRhgBfX0cnAUoAAF3BOwtTdjz+/uRdmKJe49wLv8IhAWFobcISOQk56CxPYqhNUe9Es/bJQCFOhBIC4V1uwJOOmIx5GjR1FTugNOh4NcZwhoFWBx1RVfPQpQgAIU6CrAAIvvAwUoQAEKnBKoXP837PrtD2BtqKaKDgRi4xMwZMRoZETbEVNXClN7gw6qYgkUCC4Bx8BJaI4biIqTTTi8dys6W7itt68Z1iLA4qqrvmaBP6cABSgQegIMsEJvzjliClCAAr0KdDbVYvfv7kX56vcppTOB7NzBGDBgIFLMbYisKQI6mnVWIcuhgP4FnJlj0JqUh+pWJ44e2I+G8hL9F62zCv0ZYHHVlc4mm+VQgAIU0JEAAywdTQZLoQAFKKAngeOb/42dr3wPHXVVeiqLtfxHwARgsGUastJTkWSrQ3jlLsDaQh8KUOAMAWfacLT3G46adjPKjh7FyYO7aOSjgL8CLK668nFi+DgFKECBIBdggBXkE8zhUYACFPBFQLbSKKuxVv7Zl2b4rAYCYdFxyB0+Bpkp8Ui01yOyuhDobNOgZ3ZBAX0JONNHoiNpEGrt0ThWVo7j+7fqq8AgqEbtAIurroLgpeAQKEABCmggwABLA2R2QQEKUMDoAtU7vsCOX30X7bUVRh9KyNRvMpsxIDcPWen9kRTWgaimMpha+AW1kHkBQmWgcf1hSxuJ5ogU1Da1o/xYGeqP7QeczlARCMg41Qywpg2ZiKWLXgnIONgpBShAAQoYS4ABlrHmi9VSgAIUCJiArbURxX9+Egc/ejlgNbBj3wQSU1KRM3go+ifGIN7WiPCTJTxHyzdSPq2lQEQM7Omj0RabgXqrGVVVlags2qZlBezrPwJqBVhLF72KaUMm0JUCFKAABSjglgADLLeYeBMFKEABCrgEGg/tVL5UWFe0gShBIDBw1HikZ2QiKcKGmKZjMJ8oCoJRcQiGF4iMg13OrorJQFOnGdV19SgvLeQXAnUysb4GWDzrSicTyTIoQAEKGEyAAZbBJozlUoACFNCFgNOJshV/wr63fwxrY40uSmIR6giYI6KQPTAX/VNTkRgdgVh7IyIajgGt3H6ojjBbOUsgPg22fkPRGpmM+nYnqqtP4MThEtja+ZVNvb4t3gZYsl3w3gW3c9WVXieWdVGAAhTQuQADLJ1PEMujAAUooGcBOeS98E8P48jyN/VcJmtTQSAhpT/Sc3LRLyUF8WE2xFjrEVZ3CGhvVKF1NhEqAo70UbDGZaDVFIu6lnacqKxEzRGu+jPa/HsaYPGQdqPNMOulAAUooE8BBlj6nBdWRQEKUMBQAvUlm7Hr1e+j4eB2Q9XNYn0X6J87AmmZ2UhOiEWMsw1RHbUIayiHqYUr83zXNW4LjrSR/wmqYtDQasXJkydRXXaQq6qMO6WnVe5JgHXv/Ntx34I7gmTkHAYFKEABCgRSgAFWIPXZNwUoQIEgEzjyye9Q9O7jsDZxu1mQTa3Hw4mKS0BaRhaSk5KQEBOBWLQjsqMO4Y2VgK3d4/b4gP4EnMkDYY9LgzUiAe2IQmN7J07WnMQJBlX6myyVK3InwJJzriS8yknJUrl3NkcBClCAAqEqwAArVGee46YABSjgJwHZVihfKzz0L34W3U/Ehm82JhxITc/E/2/vTmPkPus7gP9md3Z39rB3vd449tqJHecOhIRwk6OhaTlDKZAArYpUVWoLlEqgqqKI9kXLm7Zq1b6hLaRVD8QhqjSkNOSgTUEiJCGQm9w+4nNtr73etffeman+YydARKhjb3bneeaz0moPz8z/+X6+++qrmfHAQH/0dVeiu70WnbWZKM+OR9vR/cnnyyVAfdWZUe0pBqq+mK53xtTcQhydnIzDB0fj0P49UZszRObS9UvN8fMGLO9z9VI13Z4AAQIETlTAgHWiUm5HgAABAi9J4OiuJ+Lhz300Dj76nZd0PzdubYFSRFQ62mPlwKpY0d8ffT3d0d3RHpW2heisTh8buabHIuq11oY6lfQ9g1HrHYqFrv6Yb++O2eiI2YV6TE7PxtGjR+LI+FhMjO6L2sLcqVzFfTMWeLEB6y+u/0y877XvzDi5aAQIECCwnAIGrOXUd20CBAi0gMDI3TfFozd8MqYP7GiBtCIulUBne0Slqyt6B1ZHX/+qqHT3Rnd3d3S0l6Ij5qNcnY326ky0z09F2+yRKE0eWKqjLd11egaj3tUXtY6eqJW7o9reFdVSORaiPRbqbTFfrcXcfDVm5+djZnYuJicOx9joAe9DtXQNZXulFw5YxcsF//z6z2SbVzACBAgQaA4BA1Zz9OAUBAgQyF7gqa/8WTxz419GdXYq+6wCNqdAeymi3BZR6emLSk9vdHX3RGdnV3RVuqKj3BGd5bYol9ujvb4Q7dXZaKvORVttPkrF08KiFMU3peKHxi+O/3z8a+MWz/1bqa3x7/VSW9RL7VEvlaIexfdtUS9+H6WolUpRqx/7vl6PqEYpqrVaVKv1mK9WY2Gh+FyI+fn5mJ+bjfm5uZibnTn+OR0Ls16+15x/Za1xqucGLC8XbI2+pSRAgECzCBiwmqUJ5yBAgEALCMyNH4gnv/ynseOOG6K2MN8CiUUkQIBAfgKPXfPhuPpXPhFv2Pzq/MJJRIAAAQJNK2DAatpqHIwAAQL5Ckzu3RJPfPGPY893vxaNp5/4IECAAIGmF6gMbYjzPviZOOOXfivayh1Nf14HJECAAIG8BAxYefUpDQECBJISGN/6YPzohk96o/ekWnNYAgRaTaBr1do49/o/io3v+Ei0lTtbLb68BAgQINAkAgasJinCMQgQINDKAgce/FY8/i+fjvEt97cyg+wECBBoKoHOlUNxzvv/MDZd+/Fo7+xuqrM5DAECBAi0noABq/U6l5gAAQJNK1C8pLB4j6yjOx9v2jM6GAECBHIX6Ojtj7Pf/6k4690fj3KlL/e48hEgQIBAIgIGrESKckwCBAi0ksDI3TfFk1/9bExsfbCVYstKgACBZRUod6+Ize/5RJz93j+Ics/KZT2LixMgQIAAgRcKGLD8TRAgQIBA0wqM3HtzPPHFP4kjzz7atGd0MAIECKQuUIxVZ1378dj8q5+MzhWrU4/j/AQIECCQqYABK9NixSJAgEBOAvt/8M146qufjbEn780pliwECBBYVoGu/jWN0WrTuz4WxbOvfBAgQIAAgWYWMGA1czvORoAAAQI/JbDvvv+KLf/x1/7XQn8XBAgQOAWByur1jZcJbir+V8HOyik8krsSIECAAIGlEzBgLZ21KxEgQIDAIgmMb30gttz4V7Hnrn+PenVhkR7VwxAgQCBvgb7158U5130qNrzlw1FqL+cdVjoCBAgQyE7AgJVdpQIRIECgdQRmRnfFlpv/NnbcfkMsTB9pneCSEiBA4CUIrNx8aZx7/adj3eXvj1Kp7SXc000JECBAgEDzUTzrggAAE7dJREFUCBiwmqcLJyFAgACBkxRYmJqIZ2//Qmz9+t/EzKG9J/ko7kaAAIG8BNa+8T2Nlwmedtnb8gomDQECBAi0pIABqyVrF5oAAQL5Cuz8n3+N7bf8XRx++r58Q0pGgACBFxHo6O2PM9/623HWtb8X3Ws2ciJAgAABAtkIGLCyqVIQAgQIEPhJgfGtD8b2Wz4Xu7/zlajOTsEhQIBA1gLFywTPetfHYsPVv+GN2bNuWjgCBAi0roABq3W7l5wAAQItIVC8vHDnf/9zbP/mP8TR3U+2RGYhCRBoDYG2ckese/N1senaj8XghZe3RmgpCRAgQKBlBQxYLVu94AQIEGg9gdGH74ztt/x97P3eja0XXmICBLIRqAwOx8Z3/G5sfPvvRNfA6dnkEoQAAQIECPw8AQOWvw8CBAgQaDmB4o3ed9zxj/HsrZ+PmUN7Wi6/wAQIpCkwdMk1semdH411b35fmgGcmgABAgQInIKAAesU8NyVAAECBNIWqNdrsf8Ht8azt30h9v/gm1GvVdMO5PQECGQn0NG3Ks645jdj0zs/Er3D52aXTyACBAgQIHCiAgasE5VyOwIECBDIWmB2bCS23/r52PGtf4qZ0V1ZZxWOAIHmFxg493WN0Wr9Vb/mTdmbvy4nJECAAIElEDBgLQGySxAgQIBAOgLFs7CKZ2M1npX1w1ujXqulc3gnJUAgaYH2zu4YvupDcda7fz/6N1+adBaHJ0CAAAECiy1gwFpsUY9HgAABAtkIFO+Ptfs7X45d//ulmNj2UDa5BCFAoLkEVl98day/6kMxfOUHoqN3oLkO5zQECBAgQKBJBAxYTVKEYxAgQIBAcwtM7n4qdt75b7Hr21+K6f3PNvdhnY4AgaYWKLW1xeBFV8bwldfH8BUfiM6VQ019XocjQIAAAQLNIGDAaoYWnIEAAQIE0hGo1+PQ43fFrm9/OfZ892sxf+RQOmd3UgIElk+gVIrBCy8/Nlpd+cHo6l+zfGdxZQIECBAgkKCAASvB0hyZAAECBJpHYOTem2PvXTfGyL3/GQtTE81zMCchQKApBFad/8YYvuK6WP8Lvx5dq9Y2xZkcggABAgQIpChgwEqxNWcmQIAAgaYTqFcXYvSRb8fIPTfHyD1fj5mDu5vujA5EgMASCJRK8dxoVTzTqjI4vAQXdQkCBAgQIJC/gAEr/44lJECAAIFlEDj89H3Pj1lHdjy2DCdwSQIElkygGK0ueFMMX35d443YjVZLJu9CBAgQINBCAgasFipbVAIECBBYHoHJPU/H3rtvagxaY0/eE1GvL89BXJUAgcUTKN7T6oI3N14e2HhPKy8PXDxbj0SAAAECBH6GgAHLnwUBAgQIEFhCgdmxkRj5/jdi5O6bYv8Pb1vCK7sUAQKLIbD6lVfFuje9N9Zdcb1nWi0GqMcgQIAAAQInKGDAOkEoNyNAgAABAostULzp+77vfyP2/f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0"/>
          <p:cNvSpPr txBox="1"/>
          <p:nvPr/>
        </p:nvSpPr>
        <p:spPr>
          <a:xfrm>
            <a:off x="4732463" y="845682"/>
            <a:ext cx="1640700" cy="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Número de hijos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10"/>
          <p:cNvSpPr txBox="1"/>
          <p:nvPr/>
        </p:nvSpPr>
        <p:spPr>
          <a:xfrm>
            <a:off x="8749584" y="806268"/>
            <a:ext cx="1640700" cy="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Renta familiar</a:t>
            </a:r>
            <a:endParaRPr lang="es-ES" sz="16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7" name="Google Shape;137;p10"/>
          <p:cNvSpPr txBox="1"/>
          <p:nvPr/>
        </p:nvSpPr>
        <p:spPr>
          <a:xfrm>
            <a:off x="4254500" y="1844050"/>
            <a:ext cx="6743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35;p10"/>
          <p:cNvSpPr txBox="1"/>
          <p:nvPr/>
        </p:nvSpPr>
        <p:spPr>
          <a:xfrm>
            <a:off x="4732463" y="3852253"/>
            <a:ext cx="1640700" cy="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Edad de los padres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Imagen 4" descr="Gráfico&#10;&#10;Descripción generada automáticamente">
            <a:extLst>
              <a:ext uri="{FF2B5EF4-FFF2-40B4-BE49-F238E27FC236}">
                <a16:creationId xmlns:a16="http://schemas.microsoft.com/office/drawing/2014/main" xmlns="" id="{D754A4A9-0454-6BCA-71F3-1B998A74DB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40" r="10989" b="14328"/>
          <a:stretch/>
        </p:blipFill>
        <p:spPr>
          <a:xfrm>
            <a:off x="3552265" y="4224830"/>
            <a:ext cx="3666788" cy="1868132"/>
          </a:xfrm>
          <a:prstGeom prst="rect">
            <a:avLst/>
          </a:prstGeom>
        </p:spPr>
      </p:pic>
      <p:pic>
        <p:nvPicPr>
          <p:cNvPr id="7" name="Imagen 6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08AA84E1-6A03-D5E6-FB6D-89CDDDB841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67" t="20144" r="23333" b="-360"/>
          <a:stretch/>
        </p:blipFill>
        <p:spPr>
          <a:xfrm>
            <a:off x="4047744" y="1203198"/>
            <a:ext cx="2670051" cy="2457913"/>
          </a:xfrm>
          <a:prstGeom prst="rect">
            <a:avLst/>
          </a:prstGeom>
        </p:spPr>
      </p:pic>
      <p:pic>
        <p:nvPicPr>
          <p:cNvPr id="8" name="Imagen 7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1964BF96-1BF3-0453-50ED-99BCF5994C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91" t="13759" r="14933" b="22163"/>
          <a:stretch/>
        </p:blipFill>
        <p:spPr>
          <a:xfrm>
            <a:off x="7364781" y="1208314"/>
            <a:ext cx="4460521" cy="22138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"/>
          <p:cNvSpPr/>
          <p:nvPr/>
        </p:nvSpPr>
        <p:spPr>
          <a:xfrm>
            <a:off x="-66" y="758947"/>
            <a:ext cx="3442970" cy="5330825"/>
          </a:xfrm>
          <a:custGeom>
            <a:avLst/>
            <a:gdLst/>
            <a:ahLst/>
            <a:cxnLst/>
            <a:rect l="l" t="t" r="r" b="b"/>
            <a:pathLst>
              <a:path w="3442970" h="5330825" extrusionOk="0">
                <a:moveTo>
                  <a:pt x="3442404" y="5330827"/>
                </a:moveTo>
                <a:lnTo>
                  <a:pt x="0" y="5330827"/>
                </a:lnTo>
                <a:lnTo>
                  <a:pt x="0" y="0"/>
                </a:lnTo>
                <a:lnTo>
                  <a:pt x="3442404" y="0"/>
                </a:lnTo>
                <a:lnTo>
                  <a:pt x="3442404" y="5330827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4073227" y="890921"/>
            <a:ext cx="2648585" cy="619760"/>
          </a:xfrm>
          <a:custGeom>
            <a:avLst/>
            <a:gdLst/>
            <a:ahLst/>
            <a:cxnLst/>
            <a:rect l="l" t="t" r="r" b="b"/>
            <a:pathLst>
              <a:path w="2648584" h="619760" extrusionOk="0">
                <a:moveTo>
                  <a:pt x="1871849" y="619759"/>
                </a:moveTo>
                <a:lnTo>
                  <a:pt x="776815" y="619759"/>
                </a:lnTo>
                <a:lnTo>
                  <a:pt x="745212" y="613384"/>
                </a:lnTo>
                <a:lnTo>
                  <a:pt x="719404" y="595999"/>
                </a:lnTo>
                <a:lnTo>
                  <a:pt x="702004" y="570214"/>
                </a:lnTo>
                <a:lnTo>
                  <a:pt x="695624" y="538638"/>
                </a:lnTo>
                <a:lnTo>
                  <a:pt x="695624" y="405605"/>
                </a:lnTo>
                <a:lnTo>
                  <a:pt x="689244" y="374029"/>
                </a:lnTo>
                <a:lnTo>
                  <a:pt x="671844" y="348244"/>
                </a:lnTo>
                <a:lnTo>
                  <a:pt x="646036" y="330859"/>
                </a:lnTo>
                <a:lnTo>
                  <a:pt x="614433" y="324484"/>
                </a:lnTo>
                <a:lnTo>
                  <a:pt x="81190" y="324484"/>
                </a:lnTo>
                <a:lnTo>
                  <a:pt x="49587" y="318109"/>
                </a:lnTo>
                <a:lnTo>
                  <a:pt x="23780" y="300724"/>
                </a:lnTo>
                <a:lnTo>
                  <a:pt x="6380" y="274939"/>
                </a:lnTo>
                <a:lnTo>
                  <a:pt x="0" y="243363"/>
                </a:lnTo>
                <a:lnTo>
                  <a:pt x="0" y="81121"/>
                </a:lnTo>
                <a:lnTo>
                  <a:pt x="6380" y="49545"/>
                </a:lnTo>
                <a:lnTo>
                  <a:pt x="23780" y="23759"/>
                </a:lnTo>
                <a:lnTo>
                  <a:pt x="49587" y="6374"/>
                </a:lnTo>
                <a:lnTo>
                  <a:pt x="81190" y="0"/>
                </a:lnTo>
                <a:lnTo>
                  <a:pt x="2567325" y="0"/>
                </a:lnTo>
                <a:lnTo>
                  <a:pt x="2612369" y="13629"/>
                </a:lnTo>
                <a:lnTo>
                  <a:pt x="2642335" y="50077"/>
                </a:lnTo>
                <a:lnTo>
                  <a:pt x="2648515" y="81121"/>
                </a:lnTo>
                <a:lnTo>
                  <a:pt x="2648515" y="243363"/>
                </a:lnTo>
                <a:lnTo>
                  <a:pt x="2634874" y="288369"/>
                </a:lnTo>
                <a:lnTo>
                  <a:pt x="2598395" y="318309"/>
                </a:lnTo>
                <a:lnTo>
                  <a:pt x="2567325" y="324484"/>
                </a:lnTo>
                <a:lnTo>
                  <a:pt x="2034231" y="324484"/>
                </a:lnTo>
                <a:lnTo>
                  <a:pt x="2002627" y="330859"/>
                </a:lnTo>
                <a:lnTo>
                  <a:pt x="1976820" y="348244"/>
                </a:lnTo>
                <a:lnTo>
                  <a:pt x="1959420" y="374029"/>
                </a:lnTo>
                <a:lnTo>
                  <a:pt x="1953040" y="405605"/>
                </a:lnTo>
                <a:lnTo>
                  <a:pt x="1953040" y="538638"/>
                </a:lnTo>
                <a:lnTo>
                  <a:pt x="1946659" y="570214"/>
                </a:lnTo>
                <a:lnTo>
                  <a:pt x="1929260" y="595999"/>
                </a:lnTo>
                <a:lnTo>
                  <a:pt x="1903452" y="613384"/>
                </a:lnTo>
                <a:lnTo>
                  <a:pt x="1871849" y="6197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"/>
          <p:cNvSpPr txBox="1">
            <a:spLocks noGrp="1"/>
          </p:cNvSpPr>
          <p:nvPr>
            <p:ph type="title"/>
          </p:nvPr>
        </p:nvSpPr>
        <p:spPr>
          <a:xfrm>
            <a:off x="4430509" y="805675"/>
            <a:ext cx="2499360" cy="55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707390" marR="5080" lvl="0" indent="-695325" algn="l" rtl="0">
              <a:lnSpc>
                <a:spcPct val="113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</a:rPr>
              <a:t>¿A qué distancia de la madre  de día vivís?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8162618" y="890921"/>
            <a:ext cx="2405380" cy="619760"/>
          </a:xfrm>
          <a:custGeom>
            <a:avLst/>
            <a:gdLst/>
            <a:ahLst/>
            <a:cxnLst/>
            <a:rect l="l" t="t" r="r" b="b"/>
            <a:pathLst>
              <a:path w="2405379" h="619760" extrusionOk="0">
                <a:moveTo>
                  <a:pt x="1813420" y="619759"/>
                </a:moveTo>
                <a:lnTo>
                  <a:pt x="591815" y="619759"/>
                </a:lnTo>
                <a:lnTo>
                  <a:pt x="560251" y="613384"/>
                </a:lnTo>
                <a:lnTo>
                  <a:pt x="534476" y="595999"/>
                </a:lnTo>
                <a:lnTo>
                  <a:pt x="517098" y="570214"/>
                </a:lnTo>
                <a:lnTo>
                  <a:pt x="510726" y="538638"/>
                </a:lnTo>
                <a:lnTo>
                  <a:pt x="510726" y="405605"/>
                </a:lnTo>
                <a:lnTo>
                  <a:pt x="504353" y="374029"/>
                </a:lnTo>
                <a:lnTo>
                  <a:pt x="486975" y="348244"/>
                </a:lnTo>
                <a:lnTo>
                  <a:pt x="461200" y="330859"/>
                </a:lnTo>
                <a:lnTo>
                  <a:pt x="429636" y="324484"/>
                </a:lnTo>
                <a:lnTo>
                  <a:pt x="81089" y="324484"/>
                </a:lnTo>
                <a:lnTo>
                  <a:pt x="49525" y="318109"/>
                </a:lnTo>
                <a:lnTo>
                  <a:pt x="23750" y="300724"/>
                </a:lnTo>
                <a:lnTo>
                  <a:pt x="6372" y="274939"/>
                </a:lnTo>
                <a:lnTo>
                  <a:pt x="0" y="243363"/>
                </a:lnTo>
                <a:lnTo>
                  <a:pt x="0" y="81121"/>
                </a:lnTo>
                <a:lnTo>
                  <a:pt x="6372" y="49545"/>
                </a:lnTo>
                <a:lnTo>
                  <a:pt x="23750" y="23759"/>
                </a:lnTo>
                <a:lnTo>
                  <a:pt x="49525" y="6374"/>
                </a:lnTo>
                <a:lnTo>
                  <a:pt x="81089" y="0"/>
                </a:lnTo>
                <a:lnTo>
                  <a:pt x="2324146" y="0"/>
                </a:lnTo>
                <a:lnTo>
                  <a:pt x="2369135" y="13629"/>
                </a:lnTo>
                <a:lnTo>
                  <a:pt x="2399063" y="50077"/>
                </a:lnTo>
                <a:lnTo>
                  <a:pt x="2405235" y="81121"/>
                </a:lnTo>
                <a:lnTo>
                  <a:pt x="2405235" y="243363"/>
                </a:lnTo>
                <a:lnTo>
                  <a:pt x="2391612" y="288369"/>
                </a:lnTo>
                <a:lnTo>
                  <a:pt x="2355178" y="318309"/>
                </a:lnTo>
                <a:lnTo>
                  <a:pt x="2324146" y="324484"/>
                </a:lnTo>
                <a:lnTo>
                  <a:pt x="1975599" y="324484"/>
                </a:lnTo>
                <a:lnTo>
                  <a:pt x="1944035" y="330859"/>
                </a:lnTo>
                <a:lnTo>
                  <a:pt x="1918260" y="348244"/>
                </a:lnTo>
                <a:lnTo>
                  <a:pt x="1900882" y="374029"/>
                </a:lnTo>
                <a:lnTo>
                  <a:pt x="1894510" y="405605"/>
                </a:lnTo>
                <a:lnTo>
                  <a:pt x="1894510" y="538638"/>
                </a:lnTo>
                <a:lnTo>
                  <a:pt x="1888137" y="570214"/>
                </a:lnTo>
                <a:lnTo>
                  <a:pt x="1870759" y="595999"/>
                </a:lnTo>
                <a:lnTo>
                  <a:pt x="1844984" y="613384"/>
                </a:lnTo>
                <a:lnTo>
                  <a:pt x="1813420" y="6197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 txBox="1"/>
          <p:nvPr/>
        </p:nvSpPr>
        <p:spPr>
          <a:xfrm>
            <a:off x="8622784" y="1346004"/>
            <a:ext cx="2246630" cy="58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510540" marR="5080" lvl="0" indent="-510540" algn="l" rtl="0">
              <a:lnSpc>
                <a:spcPct val="113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¿Cómo acudís a la casa de  madre de día?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11"/>
          <p:cNvSpPr txBox="1"/>
          <p:nvPr/>
        </p:nvSpPr>
        <p:spPr>
          <a:xfrm>
            <a:off x="78739" y="2698172"/>
            <a:ext cx="2820369" cy="130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6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Datos  “geográficos”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11"/>
          <p:cNvSpPr txBox="1"/>
          <p:nvPr/>
        </p:nvSpPr>
        <p:spPr>
          <a:xfrm>
            <a:off x="3752084" y="4986004"/>
            <a:ext cx="7952637" cy="1064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Nuestras familias viven entre 1 y 10 km de la casita (44,8%) pero un 41%  viven a  menos de 1 km. </a:t>
            </a:r>
            <a:endParaRPr dirty="0"/>
          </a:p>
          <a:p>
            <a:pPr marL="12700" marR="5080" lvl="0" indent="0" algn="l" rtl="0">
              <a:lnSpc>
                <a:spcPct val="12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mayoría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54,3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%)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llegan a la casita en su propio coche. 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11"/>
          <p:cNvSpPr txBox="1"/>
          <p:nvPr/>
        </p:nvSpPr>
        <p:spPr>
          <a:xfrm>
            <a:off x="9158237" y="210363"/>
            <a:ext cx="2670175" cy="22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encuesta curso 22-23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17E32AEA-F2FD-8A8E-CEF9-C1E33E2B4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48" t="11084" r="21626" b="23908"/>
          <a:stretch/>
        </p:blipFill>
        <p:spPr>
          <a:xfrm>
            <a:off x="3593691" y="1587764"/>
            <a:ext cx="3825220" cy="2159534"/>
          </a:xfrm>
          <a:prstGeom prst="rect">
            <a:avLst/>
          </a:prstGeom>
        </p:spPr>
      </p:pic>
      <p:pic>
        <p:nvPicPr>
          <p:cNvPr id="6" name="Imagen 5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9F0CEB72-C7AC-5E2B-2081-632783F9C5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72" t="12472" r="21103" b="23831"/>
          <a:stretch/>
        </p:blipFill>
        <p:spPr>
          <a:xfrm>
            <a:off x="7411884" y="1988348"/>
            <a:ext cx="4264142" cy="23402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507CD3E9-C165-F44A-63BC-77CE6439E0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82" t="4846" r="18441" b="18609"/>
          <a:stretch/>
        </p:blipFill>
        <p:spPr>
          <a:xfrm>
            <a:off x="7053532" y="1070044"/>
            <a:ext cx="4768744" cy="3061524"/>
          </a:xfrm>
          <a:prstGeom prst="rect">
            <a:avLst/>
          </a:prstGeom>
        </p:spPr>
      </p:pic>
      <p:sp>
        <p:nvSpPr>
          <p:cNvPr id="160" name="Google Shape;160;p12"/>
          <p:cNvSpPr/>
          <p:nvPr/>
        </p:nvSpPr>
        <p:spPr>
          <a:xfrm>
            <a:off x="0" y="758952"/>
            <a:ext cx="3448050" cy="5334000"/>
          </a:xfrm>
          <a:custGeom>
            <a:avLst/>
            <a:gdLst/>
            <a:ahLst/>
            <a:cxnLst/>
            <a:rect l="l" t="t" r="r" b="b"/>
            <a:pathLst>
              <a:path w="3448050" h="5334000" extrusionOk="0">
                <a:moveTo>
                  <a:pt x="3444240" y="5330952"/>
                </a:moveTo>
                <a:lnTo>
                  <a:pt x="0" y="5330952"/>
                </a:lnTo>
                <a:lnTo>
                  <a:pt x="0" y="0"/>
                </a:lnTo>
                <a:lnTo>
                  <a:pt x="3444240" y="0"/>
                </a:lnTo>
                <a:lnTo>
                  <a:pt x="3444240" y="5330952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2"/>
          <p:cNvSpPr/>
          <p:nvPr/>
        </p:nvSpPr>
        <p:spPr>
          <a:xfrm>
            <a:off x="11826143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2"/>
          <p:cNvSpPr txBox="1"/>
          <p:nvPr/>
        </p:nvSpPr>
        <p:spPr>
          <a:xfrm>
            <a:off x="78739" y="2802378"/>
            <a:ext cx="2874570" cy="130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6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Datos  Profesionales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p12"/>
          <p:cNvSpPr txBox="1"/>
          <p:nvPr/>
        </p:nvSpPr>
        <p:spPr>
          <a:xfrm>
            <a:off x="3593431" y="625791"/>
            <a:ext cx="2436600" cy="576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650" rIns="0" bIns="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Casi el 90% de los progenitores tiene estudios universitarios.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0" lvl="0" indent="0" algn="just" rtl="0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5080" lvl="0" algn="just">
              <a:lnSpc>
                <a:spcPct val="125000"/>
              </a:lnSpc>
            </a:pP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Una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amplia mayoría (61,5%) trabaja por cuenta ajena, mientras  que un 25,6% lo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hace por cuenta propia. El resto está de excedencia o en desempleo. </a:t>
            </a:r>
            <a:endParaRPr dirty="0"/>
          </a:p>
          <a:p>
            <a:pPr marL="12700" marR="508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508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Destacamos dos sectores de trabajo, el tecnológico (ingeniería) con un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17,5%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 el sanitario, también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17,5%.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p12"/>
          <p:cNvSpPr txBox="1">
            <a:spLocks noGrp="1"/>
          </p:cNvSpPr>
          <p:nvPr>
            <p:ph type="title"/>
          </p:nvPr>
        </p:nvSpPr>
        <p:spPr>
          <a:xfrm>
            <a:off x="7119958" y="3877059"/>
            <a:ext cx="2057400" cy="259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</a:rPr>
              <a:t>Situación laboral actual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66" name="Google Shape;166;p12"/>
          <p:cNvSpPr txBox="1"/>
          <p:nvPr/>
        </p:nvSpPr>
        <p:spPr>
          <a:xfrm>
            <a:off x="7350923" y="626396"/>
            <a:ext cx="1596390" cy="259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rgbClr val="34343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Sector </a:t>
            </a: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profesional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7" name="Google Shape;167;p12"/>
          <p:cNvSpPr txBox="1"/>
          <p:nvPr/>
        </p:nvSpPr>
        <p:spPr>
          <a:xfrm>
            <a:off x="9158237" y="210364"/>
            <a:ext cx="2670175" cy="22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encuesta curso 22-23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" name="Imagen 6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C81EC950-9B46-CACB-29BE-3416D4AC53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564" r="306" b="26915"/>
          <a:stretch/>
        </p:blipFill>
        <p:spPr>
          <a:xfrm>
            <a:off x="6694098" y="4527509"/>
            <a:ext cx="4684152" cy="17106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/>
          <p:nvPr/>
        </p:nvSpPr>
        <p:spPr>
          <a:xfrm>
            <a:off x="-66" y="758969"/>
            <a:ext cx="3442970" cy="5332730"/>
          </a:xfrm>
          <a:custGeom>
            <a:avLst/>
            <a:gdLst/>
            <a:ahLst/>
            <a:cxnLst/>
            <a:rect l="l" t="t" r="r" b="b"/>
            <a:pathLst>
              <a:path w="3442970" h="5332730" extrusionOk="0">
                <a:moveTo>
                  <a:pt x="3442404" y="5332686"/>
                </a:moveTo>
                <a:lnTo>
                  <a:pt x="0" y="5332686"/>
                </a:lnTo>
                <a:lnTo>
                  <a:pt x="0" y="0"/>
                </a:lnTo>
                <a:lnTo>
                  <a:pt x="3442404" y="0"/>
                </a:lnTo>
                <a:lnTo>
                  <a:pt x="3442404" y="5332686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4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4"/>
          <p:cNvSpPr txBox="1"/>
          <p:nvPr/>
        </p:nvSpPr>
        <p:spPr>
          <a:xfrm>
            <a:off x="198408" y="2775672"/>
            <a:ext cx="3244496" cy="1155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>
              <a:lnSpc>
                <a:spcPct val="116300"/>
              </a:lnSpc>
            </a:pPr>
            <a:r>
              <a:rPr lang="es-ES" sz="32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Conocimiento del servicio</a:t>
            </a:r>
            <a:endParaRPr sz="3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14"/>
          <p:cNvSpPr txBox="1"/>
          <p:nvPr/>
        </p:nvSpPr>
        <p:spPr>
          <a:xfrm>
            <a:off x="9158237" y="210363"/>
            <a:ext cx="2670175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</a:t>
            </a:r>
            <a:r>
              <a:rPr lang="es-E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encuesta curso 22-23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14"/>
          <p:cNvSpPr txBox="1"/>
          <p:nvPr/>
        </p:nvSpPr>
        <p:spPr>
          <a:xfrm>
            <a:off x="3671818" y="5045539"/>
            <a:ext cx="7617894" cy="105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 las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profesionales estén asociadas a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AMADIMA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 valorada  positivamente </a:t>
            </a: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(79,3%)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 la mayoría de las  familias.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6223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existencia </a:t>
            </a: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 una regulación es conocida por  el 100% de las familias.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p14"/>
          <p:cNvSpPr txBox="1"/>
          <p:nvPr/>
        </p:nvSpPr>
        <p:spPr>
          <a:xfrm>
            <a:off x="7822166" y="756741"/>
            <a:ext cx="33528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¿Os da confianza que una asociación esté detrás de tu madre de día? </a:t>
            </a:r>
            <a:endParaRPr lang="es-ES"/>
          </a:p>
        </p:txBody>
      </p:sp>
      <p:sp>
        <p:nvSpPr>
          <p:cNvPr id="195" name="Google Shape;195;p14"/>
          <p:cNvSpPr txBox="1"/>
          <p:nvPr/>
        </p:nvSpPr>
        <p:spPr>
          <a:xfrm>
            <a:off x="3750249" y="746505"/>
            <a:ext cx="33528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¿Sabías que las madres de día están regularizadas en tu Comunidad Autónoma y reciben inspecciones regularmente? </a:t>
            </a:r>
            <a:endParaRPr lang="es-ES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3" name="Imagen 2" descr="Gráfico, Gráfico de burbujas&#10;&#10;Descripción generada automáticamente">
            <a:extLst>
              <a:ext uri="{FF2B5EF4-FFF2-40B4-BE49-F238E27FC236}">
                <a16:creationId xmlns:a16="http://schemas.microsoft.com/office/drawing/2014/main" xmlns="" id="{EF216CB7-D5BE-921F-39C7-812D60AD1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67" t="25150" r="23333" b="-599"/>
          <a:stretch/>
        </p:blipFill>
        <p:spPr>
          <a:xfrm>
            <a:off x="4062663" y="2020833"/>
            <a:ext cx="2535773" cy="2211139"/>
          </a:xfrm>
          <a:prstGeom prst="rect">
            <a:avLst/>
          </a:prstGeom>
        </p:spPr>
      </p:pic>
      <p:pic>
        <p:nvPicPr>
          <p:cNvPr id="5" name="Imagen 4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25B18C61-006B-FA6E-0895-78D1428099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37" t="15581" r="16813" b="566"/>
          <a:stretch/>
        </p:blipFill>
        <p:spPr>
          <a:xfrm>
            <a:off x="7449553" y="1642060"/>
            <a:ext cx="3843395" cy="29631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"/>
          <p:cNvSpPr/>
          <p:nvPr/>
        </p:nvSpPr>
        <p:spPr>
          <a:xfrm>
            <a:off x="-66" y="758969"/>
            <a:ext cx="3442970" cy="5332730"/>
          </a:xfrm>
          <a:custGeom>
            <a:avLst/>
            <a:gdLst/>
            <a:ahLst/>
            <a:cxnLst/>
            <a:rect l="l" t="t" r="r" b="b"/>
            <a:pathLst>
              <a:path w="3442970" h="5332730" extrusionOk="0">
                <a:moveTo>
                  <a:pt x="3442404" y="5332686"/>
                </a:moveTo>
                <a:lnTo>
                  <a:pt x="0" y="5332686"/>
                </a:lnTo>
                <a:lnTo>
                  <a:pt x="0" y="0"/>
                </a:lnTo>
                <a:lnTo>
                  <a:pt x="3442404" y="0"/>
                </a:lnTo>
                <a:lnTo>
                  <a:pt x="3442404" y="5332686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3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 txBox="1">
            <a:spLocks noGrp="1"/>
          </p:cNvSpPr>
          <p:nvPr>
            <p:ph type="title"/>
          </p:nvPr>
        </p:nvSpPr>
        <p:spPr>
          <a:xfrm>
            <a:off x="3442535" y="756741"/>
            <a:ext cx="3268679" cy="64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50" rIns="0" bIns="0" anchor="t" anchorCtr="0">
            <a:spAutoFit/>
          </a:bodyPr>
          <a:lstStyle/>
          <a:p>
            <a:pPr marL="0" marR="5080" lvl="0" indent="80645" algn="ctr" rtl="0">
              <a:lnSpc>
                <a:spcPct val="1268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</a:rPr>
              <a:t>¿Conocías esta opción de cuidado  de la infancia antes de tener hijos?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77" name="Google Shape;177;p13"/>
          <p:cNvSpPr txBox="1"/>
          <p:nvPr/>
        </p:nvSpPr>
        <p:spPr>
          <a:xfrm>
            <a:off x="7707223" y="756741"/>
            <a:ext cx="2747645" cy="542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50" rIns="0" bIns="0" anchor="t" anchorCtr="0">
            <a:spAutoFit/>
          </a:bodyPr>
          <a:lstStyle/>
          <a:p>
            <a:pPr marL="347345" marR="5080" lvl="0" indent="-347345" algn="l" rtl="0">
              <a:lnSpc>
                <a:spcPct val="1268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¿Cómo conociste esta opción de  cuidado de la infancia?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p13"/>
          <p:cNvSpPr txBox="1"/>
          <p:nvPr/>
        </p:nvSpPr>
        <p:spPr>
          <a:xfrm>
            <a:off x="78739" y="2545067"/>
            <a:ext cx="3172292" cy="131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6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Conocimiento  de la opción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p13"/>
          <p:cNvSpPr txBox="1"/>
          <p:nvPr/>
        </p:nvSpPr>
        <p:spPr>
          <a:xfrm>
            <a:off x="9158237" y="210363"/>
            <a:ext cx="2670175" cy="22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encuesta curso 22-23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13"/>
          <p:cNvSpPr txBox="1"/>
          <p:nvPr/>
        </p:nvSpPr>
        <p:spPr>
          <a:xfrm>
            <a:off x="3523248" y="3715479"/>
            <a:ext cx="2713122" cy="96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50" rIns="0" bIns="0" anchor="t" anchorCtr="0">
            <a:spAutoFit/>
          </a:bodyPr>
          <a:lstStyle/>
          <a:p>
            <a:pPr marL="347345" marR="5080" indent="-347345" algn="ctr">
              <a:lnSpc>
                <a:spcPct val="126874"/>
              </a:lnSpc>
            </a:pP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¿En vuestro entorno más cercano </a:t>
            </a:r>
            <a:r>
              <a:rPr lang="es-ES" sz="16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conocían</a:t>
            </a:r>
            <a:r>
              <a:rPr lang="es-E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la opción de madre de día? 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" name="Google Shape;181;p13"/>
          <p:cNvSpPr txBox="1"/>
          <p:nvPr/>
        </p:nvSpPr>
        <p:spPr>
          <a:xfrm>
            <a:off x="6512864" y="4454539"/>
            <a:ext cx="5066179" cy="170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650" rIns="0" bIns="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Las familias no sabían de esta opción antes de tener hijo y la han conocido mayoritariamente por el boca a boca.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0" lvl="0" indent="0" algn="just" rtl="0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Hay familias que incluso lo han conocido después del segundo hijo.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0" marR="0" lvl="0" indent="0" algn="just" rtl="0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su entorno tampoco es conocido, pero a la mayoría les han apoyado cuando han elegido esta opción.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Imagen 1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022363AB-1740-6766-45A0-D19DB77370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87" t="17718" r="26296" b="-300"/>
          <a:stretch/>
        </p:blipFill>
        <p:spPr>
          <a:xfrm>
            <a:off x="3748109" y="1334030"/>
            <a:ext cx="2347903" cy="2420870"/>
          </a:xfrm>
          <a:prstGeom prst="rect">
            <a:avLst/>
          </a:prstGeom>
        </p:spPr>
      </p:pic>
      <p:pic>
        <p:nvPicPr>
          <p:cNvPr id="4" name="Imagen 3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DF7338D2-4680-B628-8EA0-B4400D16E1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704" r="7762" b="10868"/>
          <a:stretch/>
        </p:blipFill>
        <p:spPr>
          <a:xfrm>
            <a:off x="6512864" y="1649947"/>
            <a:ext cx="5347669" cy="2804592"/>
          </a:xfrm>
          <a:prstGeom prst="rect">
            <a:avLst/>
          </a:prstGeom>
        </p:spPr>
      </p:pic>
      <p:pic>
        <p:nvPicPr>
          <p:cNvPr id="5" name="Imagen 4" descr="Gráfico, Gráfico circular&#10;&#10;Descripción generada automáticamente">
            <a:extLst>
              <a:ext uri="{FF2B5EF4-FFF2-40B4-BE49-F238E27FC236}">
                <a16:creationId xmlns:a16="http://schemas.microsoft.com/office/drawing/2014/main" xmlns="" id="{84660388-A854-A761-5233-06F24AD3F7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499" t="25006" r="28571" b="-599"/>
          <a:stretch/>
        </p:blipFill>
        <p:spPr>
          <a:xfrm>
            <a:off x="3822191" y="4304993"/>
            <a:ext cx="2195183" cy="24490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"/>
          <p:cNvSpPr/>
          <p:nvPr/>
        </p:nvSpPr>
        <p:spPr>
          <a:xfrm>
            <a:off x="-39" y="758986"/>
            <a:ext cx="3443604" cy="5334000"/>
          </a:xfrm>
          <a:custGeom>
            <a:avLst/>
            <a:gdLst/>
            <a:ahLst/>
            <a:cxnLst/>
            <a:rect l="l" t="t" r="r" b="b"/>
            <a:pathLst>
              <a:path w="3443604" h="5334000" extrusionOk="0">
                <a:moveTo>
                  <a:pt x="3443185" y="5333421"/>
                </a:moveTo>
                <a:lnTo>
                  <a:pt x="0" y="5333421"/>
                </a:lnTo>
                <a:lnTo>
                  <a:pt x="0" y="0"/>
                </a:lnTo>
                <a:lnTo>
                  <a:pt x="3443185" y="0"/>
                </a:lnTo>
                <a:lnTo>
                  <a:pt x="3443185" y="5333421"/>
                </a:lnTo>
                <a:close/>
              </a:path>
            </a:pathLst>
          </a:custGeom>
          <a:solidFill>
            <a:srgbClr val="9AE1B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5"/>
          <p:cNvSpPr/>
          <p:nvPr/>
        </p:nvSpPr>
        <p:spPr>
          <a:xfrm>
            <a:off x="11815560" y="758964"/>
            <a:ext cx="376555" cy="5334000"/>
          </a:xfrm>
          <a:custGeom>
            <a:avLst/>
            <a:gdLst/>
            <a:ahLst/>
            <a:cxnLst/>
            <a:rect l="l" t="t" r="r" b="b"/>
            <a:pathLst>
              <a:path w="376554" h="5334000" extrusionOk="0">
                <a:moveTo>
                  <a:pt x="376428" y="0"/>
                </a:moveTo>
                <a:lnTo>
                  <a:pt x="0" y="0"/>
                </a:lnTo>
                <a:lnTo>
                  <a:pt x="0" y="5333987"/>
                </a:lnTo>
                <a:lnTo>
                  <a:pt x="376428" y="5333987"/>
                </a:lnTo>
                <a:lnTo>
                  <a:pt x="376428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5"/>
          <p:cNvSpPr txBox="1"/>
          <p:nvPr/>
        </p:nvSpPr>
        <p:spPr>
          <a:xfrm>
            <a:off x="78739" y="3096541"/>
            <a:ext cx="2034539" cy="5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día a día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p15"/>
          <p:cNvSpPr txBox="1">
            <a:spLocks noGrp="1"/>
          </p:cNvSpPr>
          <p:nvPr>
            <p:ph type="title"/>
          </p:nvPr>
        </p:nvSpPr>
        <p:spPr>
          <a:xfrm>
            <a:off x="4029790" y="809425"/>
            <a:ext cx="3116613" cy="64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00075" indent="-588010" algn="ctr"/>
            <a:r>
              <a:rPr lang="es-ES" sz="1600" dirty="0">
                <a:solidFill>
                  <a:schemeClr val="dk1"/>
                </a:solidFill>
                <a:sym typeface="Arial"/>
              </a:rPr>
              <a:t>¿Conocéis el proyecto educativo de</a:t>
            </a:r>
            <a:r>
              <a:rPr lang="es-ES" sz="1600" dirty="0">
                <a:solidFill>
                  <a:schemeClr val="dk1"/>
                </a:solidFill>
              </a:rPr>
              <a:t/>
            </a:r>
            <a:br>
              <a:rPr lang="es-ES" sz="1600" dirty="0">
                <a:solidFill>
                  <a:schemeClr val="dk1"/>
                </a:solidFill>
              </a:rPr>
            </a:br>
            <a:r>
              <a:rPr lang="es-ES" sz="1600" dirty="0">
                <a:solidFill>
                  <a:schemeClr val="dk1"/>
                </a:solidFill>
                <a:sym typeface="Arial"/>
              </a:rPr>
              <a:t>vuestra madre de día? </a:t>
            </a:r>
          </a:p>
        </p:txBody>
      </p:sp>
      <p:sp>
        <p:nvSpPr>
          <p:cNvPr id="207" name="Google Shape;207;p15"/>
          <p:cNvSpPr txBox="1"/>
          <p:nvPr/>
        </p:nvSpPr>
        <p:spPr>
          <a:xfrm>
            <a:off x="8095188" y="810067"/>
            <a:ext cx="3355975" cy="137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625" rIns="0" bIns="0" anchor="t" anchorCtr="0">
            <a:spAutoFit/>
          </a:bodyPr>
          <a:lstStyle/>
          <a:p>
            <a:pPr marL="12700" marR="5080" algn="just">
              <a:lnSpc>
                <a:spcPct val="96111"/>
              </a:lnSpc>
            </a:pPr>
            <a:r>
              <a:rPr lang="es-E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96,6% de las familias conocen el proyecto de su madre de día y la mayoría (93,1%) confían en la profesional para resolver cuestiones pedagógicas. </a:t>
            </a:r>
            <a:endParaRPr lang="es-ES" sz="1800" dirty="0">
              <a:solidFill>
                <a:schemeClr val="dk1"/>
              </a:solidFill>
              <a:ea typeface="Times New Roman"/>
              <a:sym typeface="Times New Roman"/>
            </a:endParaRPr>
          </a:p>
        </p:txBody>
      </p:sp>
      <p:sp>
        <p:nvSpPr>
          <p:cNvPr id="208" name="Google Shape;208;p15"/>
          <p:cNvSpPr txBox="1"/>
          <p:nvPr/>
        </p:nvSpPr>
        <p:spPr>
          <a:xfrm>
            <a:off x="9158237" y="210363"/>
            <a:ext cx="2670175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</a:t>
            </a:r>
            <a:r>
              <a:rPr lang="es-E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encuesta curso 22-23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15"/>
          <p:cNvSpPr txBox="1"/>
          <p:nvPr/>
        </p:nvSpPr>
        <p:spPr>
          <a:xfrm>
            <a:off x="8095187" y="2281038"/>
            <a:ext cx="3355975" cy="2206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625" rIns="0" bIns="0" anchor="t" anchorCtr="0">
            <a:spAutoFit/>
          </a:bodyPr>
          <a:lstStyle/>
          <a:p>
            <a:pPr marL="12700" marR="5080" lvl="0" indent="0" algn="just" rtl="0">
              <a:lnSpc>
                <a:spcPct val="96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mayoría (96,6%) considera adecuada la ratio, siendo para el resto de encuestados incluso excesiva.</a:t>
            </a:r>
            <a:endParaRPr sz="1800"/>
          </a:p>
          <a:p>
            <a:pPr marL="12700" marR="5080" lvl="0" indent="0" algn="just" rtl="0">
              <a:lnSpc>
                <a:spcPct val="96111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Solo a uno de los encuestados les preocupa la diferencia de edades en el nido, pero a la mayoría lo considera una ventaja. </a:t>
            </a:r>
            <a:endParaRPr sz="1800"/>
          </a:p>
        </p:txBody>
      </p:sp>
      <p:sp>
        <p:nvSpPr>
          <p:cNvPr id="210" name="Google Shape;210;p15"/>
          <p:cNvSpPr txBox="1"/>
          <p:nvPr/>
        </p:nvSpPr>
        <p:spPr>
          <a:xfrm>
            <a:off x="8098686" y="4598068"/>
            <a:ext cx="3355975" cy="1636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625" rIns="0" bIns="0" anchor="t" anchorCtr="0">
            <a:spAutoFit/>
          </a:bodyPr>
          <a:lstStyle/>
          <a:p>
            <a:pPr marL="12700" marR="5080" lvl="0" indent="0" algn="just" rtl="0">
              <a:lnSpc>
                <a:spcPct val="96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cuanto a la opción para conciliar si su hijo no puede ir a la casita si está enfermo, casi la mitad de los encuestados cuenta con familiares o cuidadores y la otra mitad tiene que coger un día en el trabajo. </a:t>
            </a:r>
            <a:endParaRPr sz="1800"/>
          </a:p>
        </p:txBody>
      </p:sp>
      <p:sp>
        <p:nvSpPr>
          <p:cNvPr id="211" name="Google Shape;211;p15"/>
          <p:cNvSpPr txBox="1"/>
          <p:nvPr/>
        </p:nvSpPr>
        <p:spPr>
          <a:xfrm>
            <a:off x="3954069" y="3484701"/>
            <a:ext cx="3347218" cy="96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ES" sz="16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¿Consideras la ratio de 4 niños por cada madre de día en un hogar la adecuada? </a:t>
            </a:r>
            <a:endParaRPr sz="160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</p:txBody>
      </p:sp>
      <p:pic>
        <p:nvPicPr>
          <p:cNvPr id="2" name="Imagen 1" descr="Gráfico&#10;&#10;Descripción generada automáticamente">
            <a:extLst>
              <a:ext uri="{FF2B5EF4-FFF2-40B4-BE49-F238E27FC236}">
                <a16:creationId xmlns:a16="http://schemas.microsoft.com/office/drawing/2014/main" xmlns="" id="{1F828EFB-C69D-438F-EB6E-00B68ACC56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2" r="6013" b="24188"/>
          <a:stretch/>
        </p:blipFill>
        <p:spPr>
          <a:xfrm>
            <a:off x="3439583" y="1408113"/>
            <a:ext cx="4466190" cy="1884747"/>
          </a:xfrm>
          <a:prstGeom prst="rect">
            <a:avLst/>
          </a:prstGeom>
        </p:spPr>
      </p:pic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xmlns="" id="{DB804EAA-FF36-D06A-9270-000370C4E4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513" r="19332" b="-386"/>
          <a:stretch/>
        </p:blipFill>
        <p:spPr>
          <a:xfrm>
            <a:off x="3839105" y="4332817"/>
            <a:ext cx="3572900" cy="23830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874</Words>
  <Application>Microsoft Office PowerPoint</Application>
  <PresentationFormat>Personalizado</PresentationFormat>
  <Paragraphs>87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Office Theme</vt:lpstr>
      <vt:lpstr>Presentación de PowerPoint</vt:lpstr>
      <vt:lpstr>Datos del  estudio</vt:lpstr>
      <vt:lpstr>Nuestra tipología de familia es una familia nuclear (biparental), primeriza,  con una edad media de entre 31 y 40 años.  Se trata de trabajadores por cuenta ajena, con una renta familiar de más de 50.000 euros (aunque el 27,6% ha preferido no contestar a esta pregunta). Cuentan con estudios universitarios y el 24,1% trabaja en los sectores sanitario e ingeniería.  Nuestras familias viven mayoritariamente a menos de 10 km de la  casita y vienen en coche.  Son familias mayoritariamente primerizas (con un solo hijo), pero de las familias con más de dos, la mayoría ha repetido con el segundo llevándolo a una madre de día.   La madre de día es su primera opción, es una opción que no conocían  antes de ser padres  y  supieron de ella por el boca a boca y por buscadores de internet. </vt:lpstr>
      <vt:lpstr>Presentación de PowerPoint</vt:lpstr>
      <vt:lpstr>¿A qué distancia de la madre  de día vivís?</vt:lpstr>
      <vt:lpstr>Situación laboral actual</vt:lpstr>
      <vt:lpstr>Presentación de PowerPoint</vt:lpstr>
      <vt:lpstr>¿Conocías esta opción de cuidado  de la infancia antes de tener hijos?</vt:lpstr>
      <vt:lpstr>¿Conocéis el proyecto educativo de vuestra madre de día? </vt:lpstr>
      <vt:lpstr>¿Recomendaríais esta opción a  otras familias?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Silvia Lopez</dc:creator>
  <cp:lastModifiedBy>Silvia Lopez</cp:lastModifiedBy>
  <cp:revision>641</cp:revision>
  <dcterms:modified xsi:type="dcterms:W3CDTF">2024-01-10T13:11:04Z</dcterms:modified>
</cp:coreProperties>
</file>